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ldx" ContentType="application/vnd.openxmlformats-officedocument.presentationml.slide"/>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65"/>
  </p:notesMasterIdLst>
  <p:sldIdLst>
    <p:sldId id="257" r:id="rId2"/>
    <p:sldId id="472" r:id="rId3"/>
    <p:sldId id="331" r:id="rId4"/>
    <p:sldId id="260" r:id="rId5"/>
    <p:sldId id="259" r:id="rId6"/>
    <p:sldId id="332" r:id="rId7"/>
    <p:sldId id="262" r:id="rId8"/>
    <p:sldId id="529" r:id="rId9"/>
    <p:sldId id="376" r:id="rId10"/>
    <p:sldId id="535" r:id="rId11"/>
    <p:sldId id="474" r:id="rId12"/>
    <p:sldId id="536" r:id="rId13"/>
    <p:sldId id="479" r:id="rId14"/>
    <p:sldId id="478" r:id="rId15"/>
    <p:sldId id="263" r:id="rId16"/>
    <p:sldId id="264" r:id="rId17"/>
    <p:sldId id="265" r:id="rId18"/>
    <p:sldId id="266" r:id="rId19"/>
    <p:sldId id="267" r:id="rId20"/>
    <p:sldId id="268" r:id="rId21"/>
    <p:sldId id="269" r:id="rId22"/>
    <p:sldId id="335" r:id="rId23"/>
    <p:sldId id="272" r:id="rId24"/>
    <p:sldId id="273" r:id="rId25"/>
    <p:sldId id="276" r:id="rId26"/>
    <p:sldId id="502" r:id="rId27"/>
    <p:sldId id="513" r:id="rId28"/>
    <p:sldId id="514" r:id="rId29"/>
    <p:sldId id="515" r:id="rId30"/>
    <p:sldId id="517" r:id="rId31"/>
    <p:sldId id="518" r:id="rId32"/>
    <p:sldId id="519" r:id="rId33"/>
    <p:sldId id="520" r:id="rId34"/>
    <p:sldId id="521" r:id="rId35"/>
    <p:sldId id="522" r:id="rId36"/>
    <p:sldId id="523" r:id="rId37"/>
    <p:sldId id="530" r:id="rId38"/>
    <p:sldId id="524" r:id="rId39"/>
    <p:sldId id="525" r:id="rId40"/>
    <p:sldId id="526" r:id="rId41"/>
    <p:sldId id="537" r:id="rId42"/>
    <p:sldId id="528" r:id="rId43"/>
    <p:sldId id="511" r:id="rId44"/>
    <p:sldId id="484" r:id="rId45"/>
    <p:sldId id="512" r:id="rId46"/>
    <p:sldId id="531" r:id="rId47"/>
    <p:sldId id="532" r:id="rId48"/>
    <p:sldId id="533" r:id="rId49"/>
    <p:sldId id="534" r:id="rId50"/>
    <p:sldId id="491" r:id="rId51"/>
    <p:sldId id="527" r:id="rId52"/>
    <p:sldId id="494" r:id="rId53"/>
    <p:sldId id="490" r:id="rId54"/>
    <p:sldId id="496" r:id="rId55"/>
    <p:sldId id="485" r:id="rId56"/>
    <p:sldId id="333" r:id="rId57"/>
    <p:sldId id="341" r:id="rId58"/>
    <p:sldId id="342" r:id="rId59"/>
    <p:sldId id="343" r:id="rId60"/>
    <p:sldId id="312" r:id="rId61"/>
    <p:sldId id="328" r:id="rId62"/>
    <p:sldId id="344" r:id="rId63"/>
    <p:sldId id="327" r:id="rId6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2" autoAdjust="0"/>
    <p:restoredTop sz="94667" autoAdjust="0"/>
  </p:normalViewPr>
  <p:slideViewPr>
    <p:cSldViewPr>
      <p:cViewPr varScale="1">
        <p:scale>
          <a:sx n="78" d="100"/>
          <a:sy n="78" d="100"/>
        </p:scale>
        <p:origin x="1531" y="62"/>
      </p:cViewPr>
      <p:guideLst>
        <p:guide orient="horz" pos="2160"/>
        <p:guide pos="2880"/>
      </p:guideLst>
    </p:cSldViewPr>
  </p:slideViewPr>
  <p:outlineViewPr>
    <p:cViewPr>
      <p:scale>
        <a:sx n="33" d="100"/>
        <a:sy n="33" d="100"/>
      </p:scale>
      <p:origin x="38" y="4813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55722F-6BA2-47EF-9FDC-0E07FEED6B4A}" type="doc">
      <dgm:prSet loTypeId="urn:microsoft.com/office/officeart/2005/8/layout/hierarchy1" loCatId="hierarchy" qsTypeId="urn:microsoft.com/office/officeart/2005/8/quickstyle/simple4" qsCatId="simple" csTypeId="urn:microsoft.com/office/officeart/2005/8/colors/accent1_2" csCatId="accent1"/>
      <dgm:spPr/>
      <dgm:t>
        <a:bodyPr/>
        <a:lstStyle/>
        <a:p>
          <a:endParaRPr lang="en-US"/>
        </a:p>
      </dgm:t>
    </dgm:pt>
    <dgm:pt modelId="{22CF415A-FDE5-46ED-B896-A39F1019925D}">
      <dgm:prSet/>
      <dgm:spPr/>
      <dgm:t>
        <a:bodyPr/>
        <a:lstStyle/>
        <a:p>
          <a:r>
            <a:rPr lang="de-AT" b="1" dirty="0"/>
            <a:t>Gesundheit: </a:t>
          </a:r>
          <a:r>
            <a:rPr lang="de-DE" dirty="0"/>
            <a:t>Der Mensch erlebt sich gesund, wenn ihm ein freier und verantwortlicher Austausch mit sich und der Welt gelingt (</a:t>
          </a:r>
          <a:r>
            <a:rPr lang="de-DE" dirty="0" err="1"/>
            <a:t>Ch</a:t>
          </a:r>
          <a:r>
            <a:rPr lang="de-DE" dirty="0"/>
            <a:t>. Kolbe, 2001). In der Existenzanalyse wird Gesundheit als ein dynamischer Prozess verstanden, der über die bloße Abwesenheit von Krankheit hinausgeht. </a:t>
          </a:r>
          <a:r>
            <a:rPr lang="de-DE" b="1" dirty="0"/>
            <a:t>Es geht darum, ein erfülltes und sinnvolles Leben zu führen, persönliche Potenziale zu entfalten und positive Beziehungen zu anderen zu pflegen</a:t>
          </a:r>
          <a:r>
            <a:rPr lang="de-DE" dirty="0"/>
            <a:t>.</a:t>
          </a:r>
          <a:endParaRPr lang="en-US" dirty="0"/>
        </a:p>
      </dgm:t>
    </dgm:pt>
    <dgm:pt modelId="{2282F575-F044-409A-9C80-8E8AE44F87BC}" type="parTrans" cxnId="{DC4BE8BB-D104-4DEA-877C-9B1E59172380}">
      <dgm:prSet/>
      <dgm:spPr/>
      <dgm:t>
        <a:bodyPr/>
        <a:lstStyle/>
        <a:p>
          <a:endParaRPr lang="en-US"/>
        </a:p>
      </dgm:t>
    </dgm:pt>
    <dgm:pt modelId="{7AD29ABA-00C0-4838-9F0A-4DE7D140C584}" type="sibTrans" cxnId="{DC4BE8BB-D104-4DEA-877C-9B1E59172380}">
      <dgm:prSet/>
      <dgm:spPr/>
      <dgm:t>
        <a:bodyPr/>
        <a:lstStyle/>
        <a:p>
          <a:endParaRPr lang="en-US"/>
        </a:p>
      </dgm:t>
    </dgm:pt>
    <dgm:pt modelId="{27E03FBC-8873-44F6-AB41-78D0B1FC2CDD}">
      <dgm:prSet/>
      <dgm:spPr/>
      <dgm:t>
        <a:bodyPr/>
        <a:lstStyle/>
        <a:p>
          <a:r>
            <a:rPr lang="de-DE" b="1"/>
            <a:t>Krankheit: </a:t>
          </a:r>
          <a:r>
            <a:rPr lang="de-DE"/>
            <a:t>Eine psychische Störung und Krankheit liegen vor, wo Personen wiederholt und über einen längeren Zeitraum auf die gleiche Art und Weise behindert sind, das zu erkennen, zu tun oder zu erleben, was sie selbst als notwendig, wichtig, richtig oder sinnvoll erleben. </a:t>
          </a:r>
          <a:r>
            <a:rPr lang="de-DE" b="1"/>
            <a:t>Fixierte Schutzmechanismen (Copingreaktionen) geben Antwort auf das zunehmende Erleben von  Bedrängnis und Beengtheit, wodurch die Dialogfähigkeit der Person abnimmt.</a:t>
          </a:r>
          <a:endParaRPr lang="en-US"/>
        </a:p>
      </dgm:t>
    </dgm:pt>
    <dgm:pt modelId="{B2415E6D-A61C-4E03-A243-76EEC5C496A1}" type="parTrans" cxnId="{7695C7AD-776C-40F8-A828-FF50C4C95BDD}">
      <dgm:prSet/>
      <dgm:spPr/>
      <dgm:t>
        <a:bodyPr/>
        <a:lstStyle/>
        <a:p>
          <a:endParaRPr lang="en-US"/>
        </a:p>
      </dgm:t>
    </dgm:pt>
    <dgm:pt modelId="{E53A862B-A437-4A56-8D78-D03F21C7A7CD}" type="sibTrans" cxnId="{7695C7AD-776C-40F8-A828-FF50C4C95BDD}">
      <dgm:prSet/>
      <dgm:spPr/>
      <dgm:t>
        <a:bodyPr/>
        <a:lstStyle/>
        <a:p>
          <a:endParaRPr lang="en-US"/>
        </a:p>
      </dgm:t>
    </dgm:pt>
    <dgm:pt modelId="{327B277B-1A5C-4A0C-B6F2-09A8AA61D5E9}" type="pres">
      <dgm:prSet presAssocID="{A855722F-6BA2-47EF-9FDC-0E07FEED6B4A}" presName="hierChild1" presStyleCnt="0">
        <dgm:presLayoutVars>
          <dgm:chPref val="1"/>
          <dgm:dir/>
          <dgm:animOne val="branch"/>
          <dgm:animLvl val="lvl"/>
          <dgm:resizeHandles/>
        </dgm:presLayoutVars>
      </dgm:prSet>
      <dgm:spPr/>
    </dgm:pt>
    <dgm:pt modelId="{ED2BC37D-0059-4E40-8EE8-8D244E237EF5}" type="pres">
      <dgm:prSet presAssocID="{22CF415A-FDE5-46ED-B896-A39F1019925D}" presName="hierRoot1" presStyleCnt="0"/>
      <dgm:spPr/>
    </dgm:pt>
    <dgm:pt modelId="{6E5B7930-B3DA-4D44-B004-AC2D8E7114D3}" type="pres">
      <dgm:prSet presAssocID="{22CF415A-FDE5-46ED-B896-A39F1019925D}" presName="composite" presStyleCnt="0"/>
      <dgm:spPr/>
    </dgm:pt>
    <dgm:pt modelId="{DF022629-66C1-476B-8159-29AA2F919814}" type="pres">
      <dgm:prSet presAssocID="{22CF415A-FDE5-46ED-B896-A39F1019925D}" presName="background" presStyleLbl="node0" presStyleIdx="0" presStyleCnt="2"/>
      <dgm:spPr/>
    </dgm:pt>
    <dgm:pt modelId="{887937E5-B498-48B3-9E14-0BA9E0C46DF3}" type="pres">
      <dgm:prSet presAssocID="{22CF415A-FDE5-46ED-B896-A39F1019925D}" presName="text" presStyleLbl="fgAcc0" presStyleIdx="0" presStyleCnt="2">
        <dgm:presLayoutVars>
          <dgm:chPref val="3"/>
        </dgm:presLayoutVars>
      </dgm:prSet>
      <dgm:spPr/>
    </dgm:pt>
    <dgm:pt modelId="{6B8C56F5-7EFB-4985-A429-CAEF0FCE6C22}" type="pres">
      <dgm:prSet presAssocID="{22CF415A-FDE5-46ED-B896-A39F1019925D}" presName="hierChild2" presStyleCnt="0"/>
      <dgm:spPr/>
    </dgm:pt>
    <dgm:pt modelId="{8EEDEE62-504A-4E54-957F-9D8B2B6B19D2}" type="pres">
      <dgm:prSet presAssocID="{27E03FBC-8873-44F6-AB41-78D0B1FC2CDD}" presName="hierRoot1" presStyleCnt="0"/>
      <dgm:spPr/>
    </dgm:pt>
    <dgm:pt modelId="{2E52EBF5-E748-45CD-8CB9-93BB3EF7F73F}" type="pres">
      <dgm:prSet presAssocID="{27E03FBC-8873-44F6-AB41-78D0B1FC2CDD}" presName="composite" presStyleCnt="0"/>
      <dgm:spPr/>
    </dgm:pt>
    <dgm:pt modelId="{E7BDDBCB-C859-4679-B48F-C254EC54D099}" type="pres">
      <dgm:prSet presAssocID="{27E03FBC-8873-44F6-AB41-78D0B1FC2CDD}" presName="background" presStyleLbl="node0" presStyleIdx="1" presStyleCnt="2"/>
      <dgm:spPr/>
    </dgm:pt>
    <dgm:pt modelId="{2B7AD5EC-55AA-428E-BA74-A886F705543A}" type="pres">
      <dgm:prSet presAssocID="{27E03FBC-8873-44F6-AB41-78D0B1FC2CDD}" presName="text" presStyleLbl="fgAcc0" presStyleIdx="1" presStyleCnt="2" custLinFactNeighborX="-1647" custLinFactNeighborY="1478">
        <dgm:presLayoutVars>
          <dgm:chPref val="3"/>
        </dgm:presLayoutVars>
      </dgm:prSet>
      <dgm:spPr/>
    </dgm:pt>
    <dgm:pt modelId="{6899B392-7210-4AE3-B380-E04BED626673}" type="pres">
      <dgm:prSet presAssocID="{27E03FBC-8873-44F6-AB41-78D0B1FC2CDD}" presName="hierChild2" presStyleCnt="0"/>
      <dgm:spPr/>
    </dgm:pt>
  </dgm:ptLst>
  <dgm:cxnLst>
    <dgm:cxn modelId="{EAF82C0A-8381-4B6F-825F-95EF019A2A35}" type="presOf" srcId="{A855722F-6BA2-47EF-9FDC-0E07FEED6B4A}" destId="{327B277B-1A5C-4A0C-B6F2-09A8AA61D5E9}" srcOrd="0" destOrd="0" presId="urn:microsoft.com/office/officeart/2005/8/layout/hierarchy1"/>
    <dgm:cxn modelId="{0E63573B-3DCB-4D1E-AE1C-E5C901B1A706}" type="presOf" srcId="{22CF415A-FDE5-46ED-B896-A39F1019925D}" destId="{887937E5-B498-48B3-9E14-0BA9E0C46DF3}" srcOrd="0" destOrd="0" presId="urn:microsoft.com/office/officeart/2005/8/layout/hierarchy1"/>
    <dgm:cxn modelId="{6D4EF086-F39A-4DCD-B703-FF00B5644D77}" type="presOf" srcId="{27E03FBC-8873-44F6-AB41-78D0B1FC2CDD}" destId="{2B7AD5EC-55AA-428E-BA74-A886F705543A}" srcOrd="0" destOrd="0" presId="urn:microsoft.com/office/officeart/2005/8/layout/hierarchy1"/>
    <dgm:cxn modelId="{7695C7AD-776C-40F8-A828-FF50C4C95BDD}" srcId="{A855722F-6BA2-47EF-9FDC-0E07FEED6B4A}" destId="{27E03FBC-8873-44F6-AB41-78D0B1FC2CDD}" srcOrd="1" destOrd="0" parTransId="{B2415E6D-A61C-4E03-A243-76EEC5C496A1}" sibTransId="{E53A862B-A437-4A56-8D78-D03F21C7A7CD}"/>
    <dgm:cxn modelId="{DC4BE8BB-D104-4DEA-877C-9B1E59172380}" srcId="{A855722F-6BA2-47EF-9FDC-0E07FEED6B4A}" destId="{22CF415A-FDE5-46ED-B896-A39F1019925D}" srcOrd="0" destOrd="0" parTransId="{2282F575-F044-409A-9C80-8E8AE44F87BC}" sibTransId="{7AD29ABA-00C0-4838-9F0A-4DE7D140C584}"/>
    <dgm:cxn modelId="{B6092EB7-F916-4D36-8A48-C1312B07FE68}" type="presParOf" srcId="{327B277B-1A5C-4A0C-B6F2-09A8AA61D5E9}" destId="{ED2BC37D-0059-4E40-8EE8-8D244E237EF5}" srcOrd="0" destOrd="0" presId="urn:microsoft.com/office/officeart/2005/8/layout/hierarchy1"/>
    <dgm:cxn modelId="{29B7EC46-B202-4F57-9A6C-9F7AF664D586}" type="presParOf" srcId="{ED2BC37D-0059-4E40-8EE8-8D244E237EF5}" destId="{6E5B7930-B3DA-4D44-B004-AC2D8E7114D3}" srcOrd="0" destOrd="0" presId="urn:microsoft.com/office/officeart/2005/8/layout/hierarchy1"/>
    <dgm:cxn modelId="{AC5DCA9C-863E-4999-A394-CD0DC06F8850}" type="presParOf" srcId="{6E5B7930-B3DA-4D44-B004-AC2D8E7114D3}" destId="{DF022629-66C1-476B-8159-29AA2F919814}" srcOrd="0" destOrd="0" presId="urn:microsoft.com/office/officeart/2005/8/layout/hierarchy1"/>
    <dgm:cxn modelId="{A8521EDE-E405-4DB7-87C0-68583D83C33A}" type="presParOf" srcId="{6E5B7930-B3DA-4D44-B004-AC2D8E7114D3}" destId="{887937E5-B498-48B3-9E14-0BA9E0C46DF3}" srcOrd="1" destOrd="0" presId="urn:microsoft.com/office/officeart/2005/8/layout/hierarchy1"/>
    <dgm:cxn modelId="{B0B24D55-E101-4B87-A24E-EE8EBFE22045}" type="presParOf" srcId="{ED2BC37D-0059-4E40-8EE8-8D244E237EF5}" destId="{6B8C56F5-7EFB-4985-A429-CAEF0FCE6C22}" srcOrd="1" destOrd="0" presId="urn:microsoft.com/office/officeart/2005/8/layout/hierarchy1"/>
    <dgm:cxn modelId="{3BC41DA2-FACE-4B32-93B4-E9317E044732}" type="presParOf" srcId="{327B277B-1A5C-4A0C-B6F2-09A8AA61D5E9}" destId="{8EEDEE62-504A-4E54-957F-9D8B2B6B19D2}" srcOrd="1" destOrd="0" presId="urn:microsoft.com/office/officeart/2005/8/layout/hierarchy1"/>
    <dgm:cxn modelId="{B04BF387-C85E-48A1-8FF6-197C21FB2443}" type="presParOf" srcId="{8EEDEE62-504A-4E54-957F-9D8B2B6B19D2}" destId="{2E52EBF5-E748-45CD-8CB9-93BB3EF7F73F}" srcOrd="0" destOrd="0" presId="urn:microsoft.com/office/officeart/2005/8/layout/hierarchy1"/>
    <dgm:cxn modelId="{FC7FB320-56DD-449D-8620-9E7255BA8013}" type="presParOf" srcId="{2E52EBF5-E748-45CD-8CB9-93BB3EF7F73F}" destId="{E7BDDBCB-C859-4679-B48F-C254EC54D099}" srcOrd="0" destOrd="0" presId="urn:microsoft.com/office/officeart/2005/8/layout/hierarchy1"/>
    <dgm:cxn modelId="{B560DBBA-C327-4599-B37D-76E44F948473}" type="presParOf" srcId="{2E52EBF5-E748-45CD-8CB9-93BB3EF7F73F}" destId="{2B7AD5EC-55AA-428E-BA74-A886F705543A}" srcOrd="1" destOrd="0" presId="urn:microsoft.com/office/officeart/2005/8/layout/hierarchy1"/>
    <dgm:cxn modelId="{41C510F8-4DE4-4FB9-AB77-C31AE213B27D}" type="presParOf" srcId="{8EEDEE62-504A-4E54-957F-9D8B2B6B19D2}" destId="{6899B392-7210-4AE3-B380-E04BED62667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022629-66C1-476B-8159-29AA2F919814}">
      <dsp:nvSpPr>
        <dsp:cNvPr id="0" name=""/>
        <dsp:cNvSpPr/>
      </dsp:nvSpPr>
      <dsp:spPr>
        <a:xfrm>
          <a:off x="860" y="790383"/>
          <a:ext cx="3018891" cy="1916996"/>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887937E5-B498-48B3-9E14-0BA9E0C46DF3}">
      <dsp:nvSpPr>
        <dsp:cNvPr id="0" name=""/>
        <dsp:cNvSpPr/>
      </dsp:nvSpPr>
      <dsp:spPr>
        <a:xfrm>
          <a:off x="336292" y="1109044"/>
          <a:ext cx="3018891" cy="1916996"/>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e-AT" sz="1000" b="1" kern="1200" dirty="0"/>
            <a:t>Gesundheit: </a:t>
          </a:r>
          <a:r>
            <a:rPr lang="de-DE" sz="1000" kern="1200" dirty="0"/>
            <a:t>Der Mensch erlebt sich gesund, wenn ihm ein freier und verantwortlicher Austausch mit sich und der Welt gelingt (</a:t>
          </a:r>
          <a:r>
            <a:rPr lang="de-DE" sz="1000" kern="1200" dirty="0" err="1"/>
            <a:t>Ch</a:t>
          </a:r>
          <a:r>
            <a:rPr lang="de-DE" sz="1000" kern="1200" dirty="0"/>
            <a:t>. Kolbe, 2001). In der Existenzanalyse wird Gesundheit als ein dynamischer Prozess verstanden, der über die bloße Abwesenheit von Krankheit hinausgeht. </a:t>
          </a:r>
          <a:r>
            <a:rPr lang="de-DE" sz="1000" b="1" kern="1200" dirty="0"/>
            <a:t>Es geht darum, ein erfülltes und sinnvolles Leben zu führen, persönliche Potenziale zu entfalten und positive Beziehungen zu anderen zu pflegen</a:t>
          </a:r>
          <a:r>
            <a:rPr lang="de-DE" sz="1000" kern="1200" dirty="0"/>
            <a:t>.</a:t>
          </a:r>
          <a:endParaRPr lang="en-US" sz="1000" kern="1200" dirty="0"/>
        </a:p>
      </dsp:txBody>
      <dsp:txXfrm>
        <a:off x="392439" y="1165191"/>
        <a:ext cx="2906597" cy="1804702"/>
      </dsp:txXfrm>
    </dsp:sp>
    <dsp:sp modelId="{E7BDDBCB-C859-4679-B48F-C254EC54D099}">
      <dsp:nvSpPr>
        <dsp:cNvPr id="0" name=""/>
        <dsp:cNvSpPr/>
      </dsp:nvSpPr>
      <dsp:spPr>
        <a:xfrm>
          <a:off x="3640895" y="818716"/>
          <a:ext cx="3018891" cy="1916996"/>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2B7AD5EC-55AA-428E-BA74-A886F705543A}">
      <dsp:nvSpPr>
        <dsp:cNvPr id="0" name=""/>
        <dsp:cNvSpPr/>
      </dsp:nvSpPr>
      <dsp:spPr>
        <a:xfrm>
          <a:off x="3976327" y="1137377"/>
          <a:ext cx="3018891" cy="1916996"/>
        </a:xfrm>
        <a:prstGeom prst="roundRect">
          <a:avLst>
            <a:gd name="adj" fmla="val 10000"/>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e-DE" sz="1000" b="1" kern="1200"/>
            <a:t>Krankheit: </a:t>
          </a:r>
          <a:r>
            <a:rPr lang="de-DE" sz="1000" kern="1200"/>
            <a:t>Eine psychische Störung und Krankheit liegen vor, wo Personen wiederholt und über einen längeren Zeitraum auf die gleiche Art und Weise behindert sind, das zu erkennen, zu tun oder zu erleben, was sie selbst als notwendig, wichtig, richtig oder sinnvoll erleben. </a:t>
          </a:r>
          <a:r>
            <a:rPr lang="de-DE" sz="1000" b="1" kern="1200"/>
            <a:t>Fixierte Schutzmechanismen (Copingreaktionen) geben Antwort auf das zunehmende Erleben von  Bedrängnis und Beengtheit, wodurch die Dialogfähigkeit der Person abnimmt.</a:t>
          </a:r>
          <a:endParaRPr lang="en-US" sz="1000" kern="1200"/>
        </a:p>
      </dsp:txBody>
      <dsp:txXfrm>
        <a:off x="4032474" y="1193524"/>
        <a:ext cx="2906597" cy="18047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D523C-B27D-4B9B-AB0A-28028A337E2A}" type="datetimeFigureOut">
              <a:rPr lang="de-AT" smtClean="0"/>
              <a:pPr/>
              <a:t>23.06.2026</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8CCB59-4964-4631-992F-EB78989DD072}" type="slidenum">
              <a:rPr lang="de-AT" smtClean="0"/>
              <a:pPr/>
              <a:t>‹Nr.›</a:t>
            </a:fld>
            <a:endParaRPr lang="de-A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B01B28AF-574B-48FD-BA51-E948FA9362E7}" type="slidenum">
              <a:rPr lang="de-DE" smtClean="0"/>
              <a:pPr/>
              <a:t>6</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011EE-ADC3-4439-654D-41FABCEDD663}"/>
            </a:ext>
          </a:extLst>
        </p:cNvPr>
        <p:cNvGrpSpPr/>
        <p:nvPr/>
      </p:nvGrpSpPr>
      <p:grpSpPr>
        <a:xfrm>
          <a:off x="0" y="0"/>
          <a:ext cx="0" cy="0"/>
          <a:chOff x="0" y="0"/>
          <a:chExt cx="0" cy="0"/>
        </a:xfrm>
      </p:grpSpPr>
      <p:sp>
        <p:nvSpPr>
          <p:cNvPr id="61442" name="Rectangle 7">
            <a:extLst>
              <a:ext uri="{FF2B5EF4-FFF2-40B4-BE49-F238E27FC236}">
                <a16:creationId xmlns:a16="http://schemas.microsoft.com/office/drawing/2014/main" id="{2ED4E9FA-6942-80AD-5160-D0EF1D832750}"/>
              </a:ext>
            </a:extLst>
          </p:cNvPr>
          <p:cNvSpPr>
            <a:spLocks noGrp="1" noChangeArrowheads="1"/>
          </p:cNvSpPr>
          <p:nvPr>
            <p:ph type="sldNum" sz="quarter" idx="5"/>
          </p:nvPr>
        </p:nvSpPr>
        <p:spPr>
          <a:noFill/>
        </p:spPr>
        <p:txBody>
          <a:bodyPr/>
          <a:lstStyle/>
          <a:p>
            <a:fld id="{5C69822B-524B-4D9D-AE55-314D00C391C1}" type="slidenum">
              <a:rPr lang="de-DE" smtClean="0">
                <a:latin typeface="Arial" charset="0"/>
              </a:rPr>
              <a:pPr/>
              <a:t>42</a:t>
            </a:fld>
            <a:endParaRPr lang="de-DE">
              <a:latin typeface="Arial" charset="0"/>
            </a:endParaRPr>
          </a:p>
        </p:txBody>
      </p:sp>
      <p:sp>
        <p:nvSpPr>
          <p:cNvPr id="61443" name="Rectangle 2">
            <a:extLst>
              <a:ext uri="{FF2B5EF4-FFF2-40B4-BE49-F238E27FC236}">
                <a16:creationId xmlns:a16="http://schemas.microsoft.com/office/drawing/2014/main" id="{86646F45-A5CC-8505-E4A1-8005F5CB7626}"/>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B9625E84-D925-D2AE-2D86-D2290A5AE427}"/>
              </a:ext>
            </a:extLst>
          </p:cNvPr>
          <p:cNvSpPr>
            <a:spLocks noGrp="1" noChangeArrowheads="1"/>
          </p:cNvSpPr>
          <p:nvPr>
            <p:ph type="body" idx="1"/>
          </p:nvPr>
        </p:nvSpPr>
        <p:spPr>
          <a:noFill/>
          <a:ln/>
        </p:spPr>
        <p:txBody>
          <a:bodyPr/>
          <a:lstStyle/>
          <a:p>
            <a:pPr eaLnBrk="1" hangingPunct="1"/>
            <a:endParaRPr lang="de-AT" sz="800">
              <a:latin typeface="Arial" charset="0"/>
            </a:endParaRPr>
          </a:p>
        </p:txBody>
      </p:sp>
    </p:spTree>
    <p:extLst>
      <p:ext uri="{BB962C8B-B14F-4D97-AF65-F5344CB8AC3E}">
        <p14:creationId xmlns:p14="http://schemas.microsoft.com/office/powerpoint/2010/main" val="501949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B38CCB59-4964-4631-992F-EB78989DD072}" type="slidenum">
              <a:rPr lang="de-AT" smtClean="0"/>
              <a:pPr/>
              <a:t>57</a:t>
            </a:fld>
            <a:endParaRPr lang="de-AT"/>
          </a:p>
        </p:txBody>
      </p:sp>
    </p:spTree>
    <p:extLst>
      <p:ext uri="{BB962C8B-B14F-4D97-AF65-F5344CB8AC3E}">
        <p14:creationId xmlns:p14="http://schemas.microsoft.com/office/powerpoint/2010/main" val="3370335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Folienbildplatzhalter 1"/>
          <p:cNvSpPr>
            <a:spLocks noGrp="1" noRot="1" noChangeAspect="1" noTextEdit="1"/>
          </p:cNvSpPr>
          <p:nvPr>
            <p:ph type="sldImg"/>
          </p:nvPr>
        </p:nvSpPr>
        <p:spPr>
          <a:xfrm>
            <a:off x="1143000" y="685800"/>
            <a:ext cx="4572000" cy="3429000"/>
          </a:xfrm>
          <a:ln/>
        </p:spPr>
      </p:sp>
      <p:sp>
        <p:nvSpPr>
          <p:cNvPr id="31746" name="Notizenplatzhalt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de-AT">
              <a:latin typeface="Times New Roman" charset="0"/>
            </a:endParaRPr>
          </a:p>
        </p:txBody>
      </p:sp>
      <p:sp>
        <p:nvSpPr>
          <p:cNvPr id="31747" name="Foliennummernplatzhalt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4423" eaLnBrk="0" hangingPunct="0">
              <a:defRPr sz="2200">
                <a:solidFill>
                  <a:schemeClr val="tx1"/>
                </a:solidFill>
                <a:latin typeface="Times New Roman" charset="0"/>
                <a:ea typeface="ＭＳ Ｐゴシック" charset="0"/>
                <a:cs typeface="ＭＳ Ｐゴシック" charset="0"/>
              </a:defRPr>
            </a:lvl1pPr>
            <a:lvl2pPr marL="685817" indent="-263776" defTabSz="914423" eaLnBrk="0" hangingPunct="0">
              <a:defRPr sz="2200">
                <a:solidFill>
                  <a:schemeClr val="tx1"/>
                </a:solidFill>
                <a:latin typeface="Times New Roman" charset="0"/>
                <a:ea typeface="ＭＳ Ｐゴシック" charset="0"/>
              </a:defRPr>
            </a:lvl2pPr>
            <a:lvl3pPr marL="1055103" indent="-211021" defTabSz="914423" eaLnBrk="0" hangingPunct="0">
              <a:defRPr sz="2200">
                <a:solidFill>
                  <a:schemeClr val="tx1"/>
                </a:solidFill>
                <a:latin typeface="Times New Roman" charset="0"/>
                <a:ea typeface="ＭＳ Ｐゴシック" charset="0"/>
              </a:defRPr>
            </a:lvl3pPr>
            <a:lvl4pPr marL="1477145" indent="-211021" defTabSz="914423" eaLnBrk="0" hangingPunct="0">
              <a:defRPr sz="2200">
                <a:solidFill>
                  <a:schemeClr val="tx1"/>
                </a:solidFill>
                <a:latin typeface="Times New Roman" charset="0"/>
                <a:ea typeface="ＭＳ Ｐゴシック" charset="0"/>
              </a:defRPr>
            </a:lvl4pPr>
            <a:lvl5pPr marL="1899186" indent="-211021" defTabSz="914423" eaLnBrk="0" hangingPunct="0">
              <a:defRPr sz="2200">
                <a:solidFill>
                  <a:schemeClr val="tx1"/>
                </a:solidFill>
                <a:latin typeface="Times New Roman" charset="0"/>
                <a:ea typeface="ＭＳ Ｐゴシック" charset="0"/>
              </a:defRPr>
            </a:lvl5pPr>
            <a:lvl6pPr marL="2321227" indent="-211021" defTabSz="914423" eaLnBrk="0" fontAlgn="base" hangingPunct="0">
              <a:spcBef>
                <a:spcPct val="0"/>
              </a:spcBef>
              <a:spcAft>
                <a:spcPct val="0"/>
              </a:spcAft>
              <a:defRPr sz="2200">
                <a:solidFill>
                  <a:schemeClr val="tx1"/>
                </a:solidFill>
                <a:latin typeface="Times New Roman" charset="0"/>
                <a:ea typeface="ＭＳ Ｐゴシック" charset="0"/>
              </a:defRPr>
            </a:lvl6pPr>
            <a:lvl7pPr marL="2743269" indent="-211021" defTabSz="914423" eaLnBrk="0" fontAlgn="base" hangingPunct="0">
              <a:spcBef>
                <a:spcPct val="0"/>
              </a:spcBef>
              <a:spcAft>
                <a:spcPct val="0"/>
              </a:spcAft>
              <a:defRPr sz="2200">
                <a:solidFill>
                  <a:schemeClr val="tx1"/>
                </a:solidFill>
                <a:latin typeface="Times New Roman" charset="0"/>
                <a:ea typeface="ＭＳ Ｐゴシック" charset="0"/>
              </a:defRPr>
            </a:lvl7pPr>
            <a:lvl8pPr marL="3165310" indent="-211021" defTabSz="914423" eaLnBrk="0" fontAlgn="base" hangingPunct="0">
              <a:spcBef>
                <a:spcPct val="0"/>
              </a:spcBef>
              <a:spcAft>
                <a:spcPct val="0"/>
              </a:spcAft>
              <a:defRPr sz="2200">
                <a:solidFill>
                  <a:schemeClr val="tx1"/>
                </a:solidFill>
                <a:latin typeface="Times New Roman" charset="0"/>
                <a:ea typeface="ＭＳ Ｐゴシック" charset="0"/>
              </a:defRPr>
            </a:lvl8pPr>
            <a:lvl9pPr marL="3587351" indent="-211021" defTabSz="914423" eaLnBrk="0" fontAlgn="base" hangingPunct="0">
              <a:spcBef>
                <a:spcPct val="0"/>
              </a:spcBef>
              <a:spcAft>
                <a:spcPct val="0"/>
              </a:spcAft>
              <a:defRPr sz="2200">
                <a:solidFill>
                  <a:schemeClr val="tx1"/>
                </a:solidFill>
                <a:latin typeface="Times New Roman" charset="0"/>
                <a:ea typeface="ＭＳ Ｐゴシック" charset="0"/>
              </a:defRPr>
            </a:lvl9pPr>
          </a:lstStyle>
          <a:p>
            <a:pPr eaLnBrk="1" hangingPunct="1"/>
            <a:fld id="{A40CE3EA-6305-514D-8AB5-6158D6EF9253}" type="slidenum">
              <a:rPr lang="de-DE" sz="1200"/>
              <a:pPr eaLnBrk="1" hangingPunct="1"/>
              <a:t>9</a:t>
            </a:fld>
            <a:endParaRPr lang="de-DE"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2200">
                <a:solidFill>
                  <a:schemeClr val="tx1"/>
                </a:solidFill>
                <a:latin typeface="Times New Roman" charset="0"/>
                <a:ea typeface="ＭＳ Ｐゴシック" charset="0"/>
                <a:cs typeface="ＭＳ Ｐゴシック" charset="0"/>
              </a:defRPr>
            </a:lvl1pPr>
            <a:lvl2pPr marL="685817" indent="-263776" defTabSz="914423" eaLnBrk="0" hangingPunct="0">
              <a:defRPr sz="2200">
                <a:solidFill>
                  <a:schemeClr val="tx1"/>
                </a:solidFill>
                <a:latin typeface="Times New Roman" charset="0"/>
                <a:ea typeface="ＭＳ Ｐゴシック" charset="0"/>
              </a:defRPr>
            </a:lvl2pPr>
            <a:lvl3pPr marL="1055103" indent="-211021" defTabSz="914423" eaLnBrk="0" hangingPunct="0">
              <a:defRPr sz="2200">
                <a:solidFill>
                  <a:schemeClr val="tx1"/>
                </a:solidFill>
                <a:latin typeface="Times New Roman" charset="0"/>
                <a:ea typeface="ＭＳ Ｐゴシック" charset="0"/>
              </a:defRPr>
            </a:lvl3pPr>
            <a:lvl4pPr marL="1477145" indent="-211021" defTabSz="914423" eaLnBrk="0" hangingPunct="0">
              <a:defRPr sz="2200">
                <a:solidFill>
                  <a:schemeClr val="tx1"/>
                </a:solidFill>
                <a:latin typeface="Times New Roman" charset="0"/>
                <a:ea typeface="ＭＳ Ｐゴシック" charset="0"/>
              </a:defRPr>
            </a:lvl4pPr>
            <a:lvl5pPr marL="1899186" indent="-211021" defTabSz="914423" eaLnBrk="0" hangingPunct="0">
              <a:defRPr sz="2200">
                <a:solidFill>
                  <a:schemeClr val="tx1"/>
                </a:solidFill>
                <a:latin typeface="Times New Roman" charset="0"/>
                <a:ea typeface="ＭＳ Ｐゴシック" charset="0"/>
              </a:defRPr>
            </a:lvl5pPr>
            <a:lvl6pPr marL="2321227" indent="-211021" defTabSz="914423" eaLnBrk="0" fontAlgn="base" hangingPunct="0">
              <a:spcBef>
                <a:spcPct val="0"/>
              </a:spcBef>
              <a:spcAft>
                <a:spcPct val="0"/>
              </a:spcAft>
              <a:defRPr sz="2200">
                <a:solidFill>
                  <a:schemeClr val="tx1"/>
                </a:solidFill>
                <a:latin typeface="Times New Roman" charset="0"/>
                <a:ea typeface="ＭＳ Ｐゴシック" charset="0"/>
              </a:defRPr>
            </a:lvl6pPr>
            <a:lvl7pPr marL="2743269" indent="-211021" defTabSz="914423" eaLnBrk="0" fontAlgn="base" hangingPunct="0">
              <a:spcBef>
                <a:spcPct val="0"/>
              </a:spcBef>
              <a:spcAft>
                <a:spcPct val="0"/>
              </a:spcAft>
              <a:defRPr sz="2200">
                <a:solidFill>
                  <a:schemeClr val="tx1"/>
                </a:solidFill>
                <a:latin typeface="Times New Roman" charset="0"/>
                <a:ea typeface="ＭＳ Ｐゴシック" charset="0"/>
              </a:defRPr>
            </a:lvl7pPr>
            <a:lvl8pPr marL="3165310" indent="-211021" defTabSz="914423" eaLnBrk="0" fontAlgn="base" hangingPunct="0">
              <a:spcBef>
                <a:spcPct val="0"/>
              </a:spcBef>
              <a:spcAft>
                <a:spcPct val="0"/>
              </a:spcAft>
              <a:defRPr sz="2200">
                <a:solidFill>
                  <a:schemeClr val="tx1"/>
                </a:solidFill>
                <a:latin typeface="Times New Roman" charset="0"/>
                <a:ea typeface="ＭＳ Ｐゴシック" charset="0"/>
              </a:defRPr>
            </a:lvl8pPr>
            <a:lvl9pPr marL="3587351" indent="-211021" defTabSz="914423" eaLnBrk="0" fontAlgn="base" hangingPunct="0">
              <a:spcBef>
                <a:spcPct val="0"/>
              </a:spcBef>
              <a:spcAft>
                <a:spcPct val="0"/>
              </a:spcAft>
              <a:defRPr sz="2200">
                <a:solidFill>
                  <a:schemeClr val="tx1"/>
                </a:solidFill>
                <a:latin typeface="Times New Roman" charset="0"/>
                <a:ea typeface="ＭＳ Ｐゴシック" charset="0"/>
              </a:defRPr>
            </a:lvl9pPr>
          </a:lstStyle>
          <a:p>
            <a:pPr eaLnBrk="1" hangingPunct="1"/>
            <a:fld id="{A4AE0FF5-C878-014C-A185-A261FF72F212}" type="slidenum">
              <a:rPr lang="de-DE" sz="1200"/>
              <a:pPr eaLnBrk="1" hangingPunct="1"/>
              <a:t>10</a:t>
            </a:fld>
            <a:endParaRPr lang="de-DE" sz="1200" dirty="0"/>
          </a:p>
        </p:txBody>
      </p:sp>
      <p:sp>
        <p:nvSpPr>
          <p:cNvPr id="23554" name="Rectangle 2"/>
          <p:cNvSpPr>
            <a:spLocks noGrp="1" noRot="1" noChangeAspect="1" noChangeArrowheads="1" noTextEdit="1"/>
          </p:cNvSpPr>
          <p:nvPr>
            <p:ph type="sldImg"/>
          </p:nvPr>
        </p:nvSpPr>
        <p:spPr>
          <a:xfrm>
            <a:off x="1143000" y="685800"/>
            <a:ext cx="4572000" cy="3429000"/>
          </a:xfrm>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de-DE">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Folienbildplatzhalter 1"/>
          <p:cNvSpPr>
            <a:spLocks noGrp="1" noRot="1" noChangeAspect="1" noTextEdit="1"/>
          </p:cNvSpPr>
          <p:nvPr>
            <p:ph type="sldImg"/>
          </p:nvPr>
        </p:nvSpPr>
        <p:spPr>
          <a:xfrm>
            <a:off x="1143000" y="685800"/>
            <a:ext cx="4572000" cy="3429000"/>
          </a:xfrm>
          <a:ln/>
        </p:spPr>
      </p:sp>
      <p:sp>
        <p:nvSpPr>
          <p:cNvPr id="27650"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de-AT">
              <a:latin typeface="Times New Roman" charset="0"/>
            </a:endParaRPr>
          </a:p>
        </p:txBody>
      </p:sp>
      <p:sp>
        <p:nvSpPr>
          <p:cNvPr id="27651"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2200">
                <a:solidFill>
                  <a:schemeClr val="tx1"/>
                </a:solidFill>
                <a:latin typeface="Times New Roman" charset="0"/>
                <a:ea typeface="ＭＳ Ｐゴシック" charset="0"/>
                <a:cs typeface="ＭＳ Ｐゴシック" charset="0"/>
              </a:defRPr>
            </a:lvl1pPr>
            <a:lvl2pPr marL="685817" indent="-263776" defTabSz="914423" eaLnBrk="0" hangingPunct="0">
              <a:defRPr sz="2200">
                <a:solidFill>
                  <a:schemeClr val="tx1"/>
                </a:solidFill>
                <a:latin typeface="Times New Roman" charset="0"/>
                <a:ea typeface="ＭＳ Ｐゴシック" charset="0"/>
              </a:defRPr>
            </a:lvl2pPr>
            <a:lvl3pPr marL="1055103" indent="-211021" defTabSz="914423" eaLnBrk="0" hangingPunct="0">
              <a:defRPr sz="2200">
                <a:solidFill>
                  <a:schemeClr val="tx1"/>
                </a:solidFill>
                <a:latin typeface="Times New Roman" charset="0"/>
                <a:ea typeface="ＭＳ Ｐゴシック" charset="0"/>
              </a:defRPr>
            </a:lvl3pPr>
            <a:lvl4pPr marL="1477145" indent="-211021" defTabSz="914423" eaLnBrk="0" hangingPunct="0">
              <a:defRPr sz="2200">
                <a:solidFill>
                  <a:schemeClr val="tx1"/>
                </a:solidFill>
                <a:latin typeface="Times New Roman" charset="0"/>
                <a:ea typeface="ＭＳ Ｐゴシック" charset="0"/>
              </a:defRPr>
            </a:lvl4pPr>
            <a:lvl5pPr marL="1899186" indent="-211021" defTabSz="914423" eaLnBrk="0" hangingPunct="0">
              <a:defRPr sz="2200">
                <a:solidFill>
                  <a:schemeClr val="tx1"/>
                </a:solidFill>
                <a:latin typeface="Times New Roman" charset="0"/>
                <a:ea typeface="ＭＳ Ｐゴシック" charset="0"/>
              </a:defRPr>
            </a:lvl5pPr>
            <a:lvl6pPr marL="2321227" indent="-211021" defTabSz="914423" eaLnBrk="0" fontAlgn="base" hangingPunct="0">
              <a:spcBef>
                <a:spcPct val="0"/>
              </a:spcBef>
              <a:spcAft>
                <a:spcPct val="0"/>
              </a:spcAft>
              <a:defRPr sz="2200">
                <a:solidFill>
                  <a:schemeClr val="tx1"/>
                </a:solidFill>
                <a:latin typeface="Times New Roman" charset="0"/>
                <a:ea typeface="ＭＳ Ｐゴシック" charset="0"/>
              </a:defRPr>
            </a:lvl6pPr>
            <a:lvl7pPr marL="2743269" indent="-211021" defTabSz="914423" eaLnBrk="0" fontAlgn="base" hangingPunct="0">
              <a:spcBef>
                <a:spcPct val="0"/>
              </a:spcBef>
              <a:spcAft>
                <a:spcPct val="0"/>
              </a:spcAft>
              <a:defRPr sz="2200">
                <a:solidFill>
                  <a:schemeClr val="tx1"/>
                </a:solidFill>
                <a:latin typeface="Times New Roman" charset="0"/>
                <a:ea typeface="ＭＳ Ｐゴシック" charset="0"/>
              </a:defRPr>
            </a:lvl7pPr>
            <a:lvl8pPr marL="3165310" indent="-211021" defTabSz="914423" eaLnBrk="0" fontAlgn="base" hangingPunct="0">
              <a:spcBef>
                <a:spcPct val="0"/>
              </a:spcBef>
              <a:spcAft>
                <a:spcPct val="0"/>
              </a:spcAft>
              <a:defRPr sz="2200">
                <a:solidFill>
                  <a:schemeClr val="tx1"/>
                </a:solidFill>
                <a:latin typeface="Times New Roman" charset="0"/>
                <a:ea typeface="ＭＳ Ｐゴシック" charset="0"/>
              </a:defRPr>
            </a:lvl8pPr>
            <a:lvl9pPr marL="3587351" indent="-211021" defTabSz="914423" eaLnBrk="0" fontAlgn="base" hangingPunct="0">
              <a:spcBef>
                <a:spcPct val="0"/>
              </a:spcBef>
              <a:spcAft>
                <a:spcPct val="0"/>
              </a:spcAft>
              <a:defRPr sz="2200">
                <a:solidFill>
                  <a:schemeClr val="tx1"/>
                </a:solidFill>
                <a:latin typeface="Times New Roman" charset="0"/>
                <a:ea typeface="ＭＳ Ｐゴシック" charset="0"/>
              </a:defRPr>
            </a:lvl9pPr>
          </a:lstStyle>
          <a:p>
            <a:pPr eaLnBrk="1" hangingPunct="1"/>
            <a:fld id="{EC264AFD-893C-6F48-9BF8-E9925BCF9480}" type="slidenum">
              <a:rPr lang="de-DE" sz="1200"/>
              <a:pPr eaLnBrk="1" hangingPunct="1"/>
              <a:t>11</a:t>
            </a:fld>
            <a:endParaRPr lang="de-DE"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AT" dirty="0"/>
          </a:p>
        </p:txBody>
      </p:sp>
      <p:sp>
        <p:nvSpPr>
          <p:cNvPr id="4" name="Foliennummernplatzhalter 3"/>
          <p:cNvSpPr>
            <a:spLocks noGrp="1"/>
          </p:cNvSpPr>
          <p:nvPr>
            <p:ph type="sldNum" sz="quarter" idx="10"/>
          </p:nvPr>
        </p:nvSpPr>
        <p:spPr/>
        <p:txBody>
          <a:bodyPr/>
          <a:lstStyle/>
          <a:p>
            <a:fld id="{B38CCB59-4964-4631-992F-EB78989DD072}" type="slidenum">
              <a:rPr lang="de-AT" smtClean="0"/>
              <a:pPr/>
              <a:t>19</a:t>
            </a:fld>
            <a:endParaRPr lang="de-A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1808F-A6E0-4477-9100-35717582699B}"/>
            </a:ext>
          </a:extLst>
        </p:cNvPr>
        <p:cNvGrpSpPr/>
        <p:nvPr/>
      </p:nvGrpSpPr>
      <p:grpSpPr>
        <a:xfrm>
          <a:off x="0" y="0"/>
          <a:ext cx="0" cy="0"/>
          <a:chOff x="0" y="0"/>
          <a:chExt cx="0" cy="0"/>
        </a:xfrm>
      </p:grpSpPr>
      <p:sp>
        <p:nvSpPr>
          <p:cNvPr id="15362" name="Folienbildplatzhalter 1">
            <a:extLst>
              <a:ext uri="{FF2B5EF4-FFF2-40B4-BE49-F238E27FC236}">
                <a16:creationId xmlns:a16="http://schemas.microsoft.com/office/drawing/2014/main" id="{7CD56A51-C0A9-8AC3-6B59-1C83A50593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izenplatzhalter 2">
            <a:extLst>
              <a:ext uri="{FF2B5EF4-FFF2-40B4-BE49-F238E27FC236}">
                <a16:creationId xmlns:a16="http://schemas.microsoft.com/office/drawing/2014/main" id="{4B0D9937-8BFA-D2F2-7650-0D116B19C5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de-AT" altLang="de-DE">
              <a:latin typeface="Times New Roman" panose="02020603050405020304" pitchFamily="18" charset="0"/>
            </a:endParaRPr>
          </a:p>
        </p:txBody>
      </p:sp>
      <p:sp>
        <p:nvSpPr>
          <p:cNvPr id="15364" name="Foliennummernplatzhalter 3">
            <a:extLst>
              <a:ext uri="{FF2B5EF4-FFF2-40B4-BE49-F238E27FC236}">
                <a16:creationId xmlns:a16="http://schemas.microsoft.com/office/drawing/2014/main" id="{5E5AC4A7-7665-2106-9A91-70EABB9432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C7C1F41-9BF3-45E0-BB5E-05E3A380DC34}" type="slidenum">
              <a:rPr lang="de-DE" altLang="de-DE" smtClean="0">
                <a:latin typeface="Times New Roman" panose="02020603050405020304" pitchFamily="18" charset="0"/>
                <a:ea typeface="MS PGothic" panose="020B0600070205080204" pitchFamily="34" charset="-128"/>
              </a:rPr>
              <a:pPr>
                <a:spcBef>
                  <a:spcPct val="0"/>
                </a:spcBef>
              </a:pPr>
              <a:t>30</a:t>
            </a:fld>
            <a:endParaRPr lang="de-DE" altLang="de-DE">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4271757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FFB24-FD47-DEA0-8485-9829C2A136FB}"/>
            </a:ext>
          </a:extLst>
        </p:cNvPr>
        <p:cNvGrpSpPr/>
        <p:nvPr/>
      </p:nvGrpSpPr>
      <p:grpSpPr>
        <a:xfrm>
          <a:off x="0" y="0"/>
          <a:ext cx="0" cy="0"/>
          <a:chOff x="0" y="0"/>
          <a:chExt cx="0" cy="0"/>
        </a:xfrm>
      </p:grpSpPr>
      <p:sp>
        <p:nvSpPr>
          <p:cNvPr id="17410" name="Folienbildplatzhalter 1">
            <a:extLst>
              <a:ext uri="{FF2B5EF4-FFF2-40B4-BE49-F238E27FC236}">
                <a16:creationId xmlns:a16="http://schemas.microsoft.com/office/drawing/2014/main" id="{E8161232-E8BF-73AC-3D89-6827D93E4D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izenplatzhalter 2">
            <a:extLst>
              <a:ext uri="{FF2B5EF4-FFF2-40B4-BE49-F238E27FC236}">
                <a16:creationId xmlns:a16="http://schemas.microsoft.com/office/drawing/2014/main" id="{7502A235-840D-F908-36E3-3F277C3093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de-AT" altLang="de-DE">
              <a:latin typeface="Times New Roman" panose="02020603050405020304" pitchFamily="18" charset="0"/>
            </a:endParaRPr>
          </a:p>
        </p:txBody>
      </p:sp>
      <p:sp>
        <p:nvSpPr>
          <p:cNvPr id="17412" name="Foliennummernplatzhalter 3">
            <a:extLst>
              <a:ext uri="{FF2B5EF4-FFF2-40B4-BE49-F238E27FC236}">
                <a16:creationId xmlns:a16="http://schemas.microsoft.com/office/drawing/2014/main" id="{3100C70E-239E-9D3F-58F2-ADF4923FD3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934DA46-A8F1-489D-B2AE-5EE13C666532}" type="slidenum">
              <a:rPr lang="de-DE" altLang="de-DE" smtClean="0">
                <a:latin typeface="Times New Roman" panose="02020603050405020304" pitchFamily="18" charset="0"/>
                <a:ea typeface="MS PGothic" panose="020B0600070205080204" pitchFamily="34" charset="-128"/>
              </a:rPr>
              <a:pPr>
                <a:spcBef>
                  <a:spcPct val="0"/>
                </a:spcBef>
              </a:pPr>
              <a:t>32</a:t>
            </a:fld>
            <a:endParaRPr lang="de-DE" altLang="de-DE">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699780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664E2-C8C1-856E-2D8D-1E38A76F804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8C38C3E-2F67-9CF6-2C96-755879E1A80B}"/>
              </a:ext>
            </a:extLst>
          </p:cNvPr>
          <p:cNvSpPr>
            <a:spLocks noGrp="1" noRot="1" noChangeAspect="1"/>
          </p:cNvSpPr>
          <p:nvPr>
            <p:ph type="sldImg"/>
          </p:nvPr>
        </p:nvSpPr>
        <p:spPr>
          <a:xfrm>
            <a:off x="1371600" y="1143000"/>
            <a:ext cx="4114800" cy="3086100"/>
          </a:xfrm>
        </p:spPr>
      </p:sp>
      <p:sp>
        <p:nvSpPr>
          <p:cNvPr id="3" name="Notizenplatzhalter 2">
            <a:extLst>
              <a:ext uri="{FF2B5EF4-FFF2-40B4-BE49-F238E27FC236}">
                <a16:creationId xmlns:a16="http://schemas.microsoft.com/office/drawing/2014/main" id="{0DE80A65-2082-595F-A87F-B684FE9383F7}"/>
              </a:ext>
            </a:extLst>
          </p:cNvPr>
          <p:cNvSpPr>
            <a:spLocks noGrp="1"/>
          </p:cNvSpPr>
          <p:nvPr>
            <p:ph type="body" idx="1"/>
          </p:nvPr>
        </p:nvSpPr>
        <p:spPr/>
        <p:txBody>
          <a:bodyPr/>
          <a:lstStyle/>
          <a:p>
            <a:endParaRPr lang="de-AT" dirty="0"/>
          </a:p>
        </p:txBody>
      </p:sp>
      <p:sp>
        <p:nvSpPr>
          <p:cNvPr id="4" name="Foliennummernplatzhalter 3">
            <a:extLst>
              <a:ext uri="{FF2B5EF4-FFF2-40B4-BE49-F238E27FC236}">
                <a16:creationId xmlns:a16="http://schemas.microsoft.com/office/drawing/2014/main" id="{3D6E3123-E5BB-E04E-3D98-542D663238D2}"/>
              </a:ext>
            </a:extLst>
          </p:cNvPr>
          <p:cNvSpPr>
            <a:spLocks noGrp="1"/>
          </p:cNvSpPr>
          <p:nvPr>
            <p:ph type="sldNum" sz="quarter" idx="5"/>
          </p:nvPr>
        </p:nvSpPr>
        <p:spPr/>
        <p:txBody>
          <a:bodyPr/>
          <a:lstStyle/>
          <a:p>
            <a:fld id="{9AA2E9FB-19FB-4040-8A63-3D32AF8E35B6}" type="slidenum">
              <a:rPr lang="de-AT" smtClean="0"/>
              <a:pPr/>
              <a:t>37</a:t>
            </a:fld>
            <a:endParaRPr lang="de-AT"/>
          </a:p>
        </p:txBody>
      </p:sp>
    </p:spTree>
    <p:extLst>
      <p:ext uri="{BB962C8B-B14F-4D97-AF65-F5344CB8AC3E}">
        <p14:creationId xmlns:p14="http://schemas.microsoft.com/office/powerpoint/2010/main" val="2167687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noTextEdit="1"/>
          </p:cNvSpPr>
          <p:nvPr>
            <p:ph type="sldImg"/>
          </p:nvPr>
        </p:nvSpPr>
        <p:spPr>
          <a:xfrm>
            <a:off x="1143000" y="685800"/>
            <a:ext cx="4572000" cy="3429000"/>
          </a:xfrm>
          <a:ln/>
        </p:spPr>
      </p:sp>
      <p:sp>
        <p:nvSpPr>
          <p:cNvPr id="29698"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de-AT">
              <a:latin typeface="Times New Roman" charset="0"/>
            </a:endParaRPr>
          </a:p>
        </p:txBody>
      </p:sp>
      <p:sp>
        <p:nvSpPr>
          <p:cNvPr id="29699"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2200">
                <a:solidFill>
                  <a:schemeClr val="tx1"/>
                </a:solidFill>
                <a:latin typeface="Times New Roman" charset="0"/>
                <a:ea typeface="ＭＳ Ｐゴシック" charset="0"/>
                <a:cs typeface="ＭＳ Ｐゴシック" charset="0"/>
              </a:defRPr>
            </a:lvl1pPr>
            <a:lvl2pPr marL="685817" indent="-263776" defTabSz="914423" eaLnBrk="0" hangingPunct="0">
              <a:defRPr sz="2200">
                <a:solidFill>
                  <a:schemeClr val="tx1"/>
                </a:solidFill>
                <a:latin typeface="Times New Roman" charset="0"/>
                <a:ea typeface="ＭＳ Ｐゴシック" charset="0"/>
              </a:defRPr>
            </a:lvl2pPr>
            <a:lvl3pPr marL="1055103" indent="-211021" defTabSz="914423" eaLnBrk="0" hangingPunct="0">
              <a:defRPr sz="2200">
                <a:solidFill>
                  <a:schemeClr val="tx1"/>
                </a:solidFill>
                <a:latin typeface="Times New Roman" charset="0"/>
                <a:ea typeface="ＭＳ Ｐゴシック" charset="0"/>
              </a:defRPr>
            </a:lvl3pPr>
            <a:lvl4pPr marL="1477145" indent="-211021" defTabSz="914423" eaLnBrk="0" hangingPunct="0">
              <a:defRPr sz="2200">
                <a:solidFill>
                  <a:schemeClr val="tx1"/>
                </a:solidFill>
                <a:latin typeface="Times New Roman" charset="0"/>
                <a:ea typeface="ＭＳ Ｐゴシック" charset="0"/>
              </a:defRPr>
            </a:lvl4pPr>
            <a:lvl5pPr marL="1899186" indent="-211021" defTabSz="914423" eaLnBrk="0" hangingPunct="0">
              <a:defRPr sz="2200">
                <a:solidFill>
                  <a:schemeClr val="tx1"/>
                </a:solidFill>
                <a:latin typeface="Times New Roman" charset="0"/>
                <a:ea typeface="ＭＳ Ｐゴシック" charset="0"/>
              </a:defRPr>
            </a:lvl5pPr>
            <a:lvl6pPr marL="2321227" indent="-211021" defTabSz="914423" eaLnBrk="0" fontAlgn="base" hangingPunct="0">
              <a:spcBef>
                <a:spcPct val="0"/>
              </a:spcBef>
              <a:spcAft>
                <a:spcPct val="0"/>
              </a:spcAft>
              <a:defRPr sz="2200">
                <a:solidFill>
                  <a:schemeClr val="tx1"/>
                </a:solidFill>
                <a:latin typeface="Times New Roman" charset="0"/>
                <a:ea typeface="ＭＳ Ｐゴシック" charset="0"/>
              </a:defRPr>
            </a:lvl6pPr>
            <a:lvl7pPr marL="2743269" indent="-211021" defTabSz="914423" eaLnBrk="0" fontAlgn="base" hangingPunct="0">
              <a:spcBef>
                <a:spcPct val="0"/>
              </a:spcBef>
              <a:spcAft>
                <a:spcPct val="0"/>
              </a:spcAft>
              <a:defRPr sz="2200">
                <a:solidFill>
                  <a:schemeClr val="tx1"/>
                </a:solidFill>
                <a:latin typeface="Times New Roman" charset="0"/>
                <a:ea typeface="ＭＳ Ｐゴシック" charset="0"/>
              </a:defRPr>
            </a:lvl7pPr>
            <a:lvl8pPr marL="3165310" indent="-211021" defTabSz="914423" eaLnBrk="0" fontAlgn="base" hangingPunct="0">
              <a:spcBef>
                <a:spcPct val="0"/>
              </a:spcBef>
              <a:spcAft>
                <a:spcPct val="0"/>
              </a:spcAft>
              <a:defRPr sz="2200">
                <a:solidFill>
                  <a:schemeClr val="tx1"/>
                </a:solidFill>
                <a:latin typeface="Times New Roman" charset="0"/>
                <a:ea typeface="ＭＳ Ｐゴシック" charset="0"/>
              </a:defRPr>
            </a:lvl8pPr>
            <a:lvl9pPr marL="3587351" indent="-211021" defTabSz="914423" eaLnBrk="0" fontAlgn="base" hangingPunct="0">
              <a:spcBef>
                <a:spcPct val="0"/>
              </a:spcBef>
              <a:spcAft>
                <a:spcPct val="0"/>
              </a:spcAft>
              <a:defRPr sz="2200">
                <a:solidFill>
                  <a:schemeClr val="tx1"/>
                </a:solidFill>
                <a:latin typeface="Times New Roman" charset="0"/>
                <a:ea typeface="ＭＳ Ｐゴシック" charset="0"/>
              </a:defRPr>
            </a:lvl9pPr>
          </a:lstStyle>
          <a:p>
            <a:pPr eaLnBrk="1" hangingPunct="1"/>
            <a:fld id="{A12F43B3-CDB5-7644-B84A-96F24509A19A}" type="slidenum">
              <a:rPr lang="de-DE" sz="1200"/>
              <a:pPr eaLnBrk="1" hangingPunct="1"/>
              <a:t>41</a:t>
            </a:fld>
            <a:endParaRPr lang="de-DE"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de-DE"/>
              <a:t>Mastertitelformat bearbeiten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5" name="Footer Placeholder 4"/>
          <p:cNvSpPr>
            <a:spLocks noGrp="1"/>
          </p:cNvSpPr>
          <p:nvPr>
            <p:ph type="ftr" sz="quarter" idx="11"/>
          </p:nvPr>
        </p:nvSpPr>
        <p:spPr/>
        <p:txBody>
          <a:bodyPr/>
          <a:lstStyle/>
          <a:p>
            <a:endParaRPr lang="de-AT"/>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de-AT"/>
          </a:p>
        </p:txBody>
      </p:sp>
      <p:sp>
        <p:nvSpPr>
          <p:cNvPr id="6" name="Slide Number Placeholder 5"/>
          <p:cNvSpPr>
            <a:spLocks noGrp="1"/>
          </p:cNvSpPr>
          <p:nvPr>
            <p:ph type="sldNum" sz="quarter" idx="12"/>
          </p:nvPr>
        </p:nvSpPr>
        <p:spPr>
          <a:xfrm>
            <a:off x="423334" y="4529541"/>
            <a:ext cx="584978" cy="365125"/>
          </a:xfrm>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706732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de-DE"/>
              <a:t>Mastertitelformat bearbeiten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5" name="Footer Placeholder 4"/>
          <p:cNvSpPr>
            <a:spLocks noGrp="1"/>
          </p:cNvSpPr>
          <p:nvPr>
            <p:ph type="ftr" sz="quarter" idx="11"/>
          </p:nvPr>
        </p:nvSpPr>
        <p:spPr/>
        <p:txBody>
          <a:bodyPr/>
          <a:lstStyle/>
          <a:p>
            <a:endParaRPr lang="de-AT"/>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1394266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de-DE"/>
              <a:t>Mastertitelformat bearbeiten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5" name="Footer Placeholder 4"/>
          <p:cNvSpPr>
            <a:spLocks noGrp="1"/>
          </p:cNvSpPr>
          <p:nvPr>
            <p:ph type="ftr" sz="quarter" idx="11"/>
          </p:nvPr>
        </p:nvSpPr>
        <p:spPr/>
        <p:txBody>
          <a:bodyPr/>
          <a:lstStyle/>
          <a:p>
            <a:endParaRPr lang="de-AT"/>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B2512D-8AD6-4A93-93E0-32CE0A177F0E}" type="slidenum">
              <a:rPr lang="de-AT" smtClean="0"/>
              <a:pPr/>
              <a:t>‹Nr.›</a:t>
            </a:fld>
            <a:endParaRPr lang="de-AT"/>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595636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de-DE"/>
              <a:t>Mastertitelformat bearbeiten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6" name="Footer Placeholder 5"/>
          <p:cNvSpPr>
            <a:spLocks noGrp="1"/>
          </p:cNvSpPr>
          <p:nvPr>
            <p:ph type="ftr" sz="quarter" idx="11"/>
          </p:nvPr>
        </p:nvSpPr>
        <p:spPr/>
        <p:txBody>
          <a:bodyPr/>
          <a:lstStyle/>
          <a:p>
            <a:endParaRPr lang="de-AT"/>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1248296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de-DE"/>
              <a:t>Mastertitelformat bearbeiten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6" name="Footer Placeholder 5"/>
          <p:cNvSpPr>
            <a:spLocks noGrp="1"/>
          </p:cNvSpPr>
          <p:nvPr>
            <p:ph type="ftr" sz="quarter" idx="11"/>
          </p:nvPr>
        </p:nvSpPr>
        <p:spPr/>
        <p:txBody>
          <a:bodyPr/>
          <a:lstStyle/>
          <a:p>
            <a:endParaRPr lang="de-AT"/>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B2512D-8AD6-4A93-93E0-32CE0A177F0E}" type="slidenum">
              <a:rPr lang="de-AT" smtClean="0"/>
              <a:pPr/>
              <a:t>‹Nr.›</a:t>
            </a:fld>
            <a:endParaRPr lang="de-AT"/>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38102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de-DE"/>
              <a:t>Mastertitelformat bearbeiten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6" name="Footer Placeholder 5"/>
          <p:cNvSpPr>
            <a:spLocks noGrp="1"/>
          </p:cNvSpPr>
          <p:nvPr>
            <p:ph type="ftr" sz="quarter" idx="11"/>
          </p:nvPr>
        </p:nvSpPr>
        <p:spPr/>
        <p:txBody>
          <a:bodyPr/>
          <a:lstStyle/>
          <a:p>
            <a:endParaRPr lang="de-AT"/>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989236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5" name="Footer Placeholder 4"/>
          <p:cNvSpPr>
            <a:spLocks noGrp="1"/>
          </p:cNvSpPr>
          <p:nvPr>
            <p:ph type="ftr" sz="quarter" idx="11"/>
          </p:nvPr>
        </p:nvSpPr>
        <p:spPr/>
        <p:txBody>
          <a:bodyPr/>
          <a:lstStyle/>
          <a:p>
            <a:endParaRPr lang="de-A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561094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5" name="Footer Placeholder 4"/>
          <p:cNvSpPr>
            <a:spLocks noGrp="1"/>
          </p:cNvSpPr>
          <p:nvPr>
            <p:ph type="ftr" sz="quarter" idx="11"/>
          </p:nvPr>
        </p:nvSpPr>
        <p:spPr/>
        <p:txBody>
          <a:bodyPr/>
          <a:lstStyle/>
          <a:p>
            <a:endParaRPr lang="de-A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2764690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de-DE"/>
              <a:t>Mastertitelformat bearbeiten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5" name="Footer Placeholder 4"/>
          <p:cNvSpPr>
            <a:spLocks noGrp="1"/>
          </p:cNvSpPr>
          <p:nvPr>
            <p:ph type="ftr" sz="quarter" idx="11"/>
          </p:nvPr>
        </p:nvSpPr>
        <p:spPr/>
        <p:txBody>
          <a:bodyPr/>
          <a:lstStyle/>
          <a:p>
            <a:endParaRPr lang="de-A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de-AT"/>
          </a:p>
        </p:txBody>
      </p:sp>
      <p:sp>
        <p:nvSpPr>
          <p:cNvPr id="6" name="Slide Number Placeholder 5"/>
          <p:cNvSpPr>
            <a:spLocks noGrp="1"/>
          </p:cNvSpPr>
          <p:nvPr>
            <p:ph type="sldNum" sz="quarter" idx="12"/>
          </p:nvPr>
        </p:nvSpPr>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1020807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5" name="Footer Placeholder 4"/>
          <p:cNvSpPr>
            <a:spLocks noGrp="1"/>
          </p:cNvSpPr>
          <p:nvPr>
            <p:ph type="ftr" sz="quarter" idx="11"/>
          </p:nvPr>
        </p:nvSpPr>
        <p:spPr/>
        <p:txBody>
          <a:bodyPr/>
          <a:lstStyle/>
          <a:p>
            <a:endParaRPr lang="de-AT"/>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3003158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6" name="Footer Placeholder 5"/>
          <p:cNvSpPr>
            <a:spLocks noGrp="1"/>
          </p:cNvSpPr>
          <p:nvPr>
            <p:ph type="ftr" sz="quarter" idx="11"/>
          </p:nvPr>
        </p:nvSpPr>
        <p:spPr/>
        <p:txBody>
          <a:bodyPr/>
          <a:lstStyle/>
          <a:p>
            <a:endParaRPr lang="de-AT"/>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de-AT"/>
          </a:p>
        </p:txBody>
      </p:sp>
      <p:sp>
        <p:nvSpPr>
          <p:cNvPr id="10" name="Slide Number Placeholder 5"/>
          <p:cNvSpPr>
            <a:spLocks noGrp="1"/>
          </p:cNvSpPr>
          <p:nvPr>
            <p:ph type="sldNum" sz="quarter" idx="12"/>
          </p:nvPr>
        </p:nvSpPr>
        <p:spPr>
          <a:xfrm>
            <a:off x="511228" y="787783"/>
            <a:ext cx="584978" cy="365125"/>
          </a:xfrm>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1677851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8" name="Footer Placeholder 7"/>
          <p:cNvSpPr>
            <a:spLocks noGrp="1"/>
          </p:cNvSpPr>
          <p:nvPr>
            <p:ph type="ftr" sz="quarter" idx="11"/>
          </p:nvPr>
        </p:nvSpPr>
        <p:spPr/>
        <p:txBody>
          <a:bodyPr/>
          <a:lstStyle/>
          <a:p>
            <a:endParaRPr lang="de-AT"/>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3249553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4" name="Footer Placeholder 3"/>
          <p:cNvSpPr>
            <a:spLocks noGrp="1"/>
          </p:cNvSpPr>
          <p:nvPr>
            <p:ph type="ftr" sz="quarter" idx="11"/>
          </p:nvPr>
        </p:nvSpPr>
        <p:spPr/>
        <p:txBody>
          <a:bodyPr/>
          <a:lstStyle/>
          <a:p>
            <a:endParaRPr lang="de-AT"/>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4014528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3" name="Footer Placeholder 2"/>
          <p:cNvSpPr>
            <a:spLocks noGrp="1"/>
          </p:cNvSpPr>
          <p:nvPr>
            <p:ph type="ftr" sz="quarter" idx="11"/>
          </p:nvPr>
        </p:nvSpPr>
        <p:spPr/>
        <p:txBody>
          <a:bodyPr/>
          <a:lstStyle/>
          <a:p>
            <a:endParaRPr lang="de-AT"/>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1017871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de-DE"/>
              <a:t>Mastertitelformat bearbeiten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6" name="Footer Placeholder 5"/>
          <p:cNvSpPr>
            <a:spLocks noGrp="1"/>
          </p:cNvSpPr>
          <p:nvPr>
            <p:ph type="ftr" sz="quarter" idx="11"/>
          </p:nvPr>
        </p:nvSpPr>
        <p:spPr/>
        <p:txBody>
          <a:bodyPr/>
          <a:lstStyle/>
          <a:p>
            <a:endParaRPr lang="de-AT"/>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3321502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7D2B75CB-F138-484C-969B-EDCA73DD9A2C}" type="datetimeFigureOut">
              <a:rPr lang="de-AT" smtClean="0"/>
              <a:pPr/>
              <a:t>23.06.2026</a:t>
            </a:fld>
            <a:endParaRPr lang="de-AT"/>
          </a:p>
        </p:txBody>
      </p:sp>
      <p:sp>
        <p:nvSpPr>
          <p:cNvPr id="6" name="Footer Placeholder 5"/>
          <p:cNvSpPr>
            <a:spLocks noGrp="1"/>
          </p:cNvSpPr>
          <p:nvPr>
            <p:ph type="ftr" sz="quarter" idx="11"/>
          </p:nvPr>
        </p:nvSpPr>
        <p:spPr/>
        <p:txBody>
          <a:bodyPr/>
          <a:lstStyle/>
          <a:p>
            <a:endParaRPr lang="de-AT"/>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1B2512D-8AD6-4A93-93E0-32CE0A177F0E}" type="slidenum">
              <a:rPr lang="de-AT" smtClean="0"/>
              <a:pPr/>
              <a:t>‹Nr.›</a:t>
            </a:fld>
            <a:endParaRPr lang="de-AT"/>
          </a:p>
        </p:txBody>
      </p:sp>
    </p:spTree>
    <p:extLst>
      <p:ext uri="{BB962C8B-B14F-4D97-AF65-F5344CB8AC3E}">
        <p14:creationId xmlns:p14="http://schemas.microsoft.com/office/powerpoint/2010/main" val="3126571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de-AT"/>
            </a:p>
          </p:txBody>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de-AT"/>
            </a:p>
          </p:txBody>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de-AT"/>
            </a:p>
          </p:txBody>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de-AT"/>
            </a:p>
          </p:txBody>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de-AT"/>
            </a:p>
          </p:txBody>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de-AT"/>
            </a:p>
          </p:txBody>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de-AT"/>
            </a:p>
          </p:txBody>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de-AT"/>
            </a:p>
          </p:txBody>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de-AT"/>
            </a:p>
          </p:txBody>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de-AT"/>
            </a:p>
          </p:txBody>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de-AT"/>
            </a:p>
          </p:txBody>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de-AT"/>
            </a:p>
          </p:txBody>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de-AT"/>
            </a:p>
          </p:txBody>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de-AT"/>
            </a:p>
          </p:txBody>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de-AT"/>
            </a:p>
          </p:txBody>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de-AT"/>
            </a:p>
          </p:txBody>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de-AT"/>
            </a:p>
          </p:txBody>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de-AT"/>
            </a:p>
          </p:txBody>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de-AT"/>
            </a:p>
          </p:txBody>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de-AT"/>
            </a:p>
          </p:txBody>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de-AT"/>
            </a:p>
          </p:txBody>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de-AT"/>
            </a:p>
          </p:txBody>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de-AT"/>
            </a:p>
          </p:txBody>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de-AT"/>
            </a:p>
          </p:txBody>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AT"/>
          </a:p>
        </p:txBody>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7D2B75CB-F138-484C-969B-EDCA73DD9A2C}" type="datetimeFigureOut">
              <a:rPr lang="de-AT" smtClean="0"/>
              <a:pPr/>
              <a:t>23.06.2026</a:t>
            </a:fld>
            <a:endParaRPr lang="de-AT"/>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e-AT"/>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1B2512D-8AD6-4A93-93E0-32CE0A177F0E}" type="slidenum">
              <a:rPr lang="de-AT" smtClean="0"/>
              <a:pPr/>
              <a:t>‹Nr.›</a:t>
            </a:fld>
            <a:endParaRPr lang="de-AT"/>
          </a:p>
        </p:txBody>
      </p:sp>
    </p:spTree>
    <p:extLst>
      <p:ext uri="{BB962C8B-B14F-4D97-AF65-F5344CB8AC3E}">
        <p14:creationId xmlns:p14="http://schemas.microsoft.com/office/powerpoint/2010/main" val="3298223485"/>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package" Target="../embeddings/Microsoft_PowerPoint_Slide.sldx"/><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93813" y="1772816"/>
            <a:ext cx="7772400" cy="1944216"/>
          </a:xfrm>
        </p:spPr>
        <p:txBody>
          <a:bodyPr lIns="92075" tIns="46038" rIns="92075" bIns="46038" anchor="b">
            <a:normAutofit fontScale="90000"/>
          </a:bodyPr>
          <a:lstStyle/>
          <a:p>
            <a:pPr algn="l" eaLnBrk="1" hangingPunct="1">
              <a:defRPr/>
            </a:pPr>
            <a:br>
              <a:rPr lang="de-AT" sz="3200" dirty="0">
                <a:solidFill>
                  <a:schemeClr val="hlink"/>
                </a:solidFill>
              </a:rPr>
            </a:br>
            <a:br>
              <a:rPr lang="de-AT" sz="3200" dirty="0">
                <a:solidFill>
                  <a:schemeClr val="hlink"/>
                </a:solidFill>
              </a:rPr>
            </a:br>
            <a:br>
              <a:rPr lang="de-AT" sz="3200" b="1" dirty="0">
                <a:solidFill>
                  <a:schemeClr val="hlink"/>
                </a:solidFill>
              </a:rPr>
            </a:br>
            <a:r>
              <a:rPr lang="de-AT" sz="3200" b="1" dirty="0">
                <a:solidFill>
                  <a:srgbClr val="C00000"/>
                </a:solidFill>
              </a:rPr>
              <a:t>Existenzanalyse - Einführung</a:t>
            </a:r>
            <a:br>
              <a:rPr lang="de-AT" sz="3200" b="1" dirty="0">
                <a:solidFill>
                  <a:srgbClr val="C00000"/>
                </a:solidFill>
              </a:rPr>
            </a:br>
            <a:br>
              <a:rPr lang="de-AT" sz="3200" dirty="0">
                <a:solidFill>
                  <a:srgbClr val="C00000"/>
                </a:solidFill>
              </a:rPr>
            </a:br>
            <a:r>
              <a:rPr lang="de-AT" sz="3200" dirty="0">
                <a:solidFill>
                  <a:srgbClr val="C00000"/>
                </a:solidFill>
              </a:rPr>
              <a:t>			</a:t>
            </a:r>
            <a:r>
              <a:rPr lang="de-AT" sz="2700" b="1" dirty="0">
                <a:solidFill>
                  <a:srgbClr val="C00000"/>
                </a:solidFill>
              </a:rPr>
              <a:t>Universitätsklinik</a:t>
            </a:r>
            <a:r>
              <a:rPr lang="de-AT" sz="3200" dirty="0">
                <a:solidFill>
                  <a:srgbClr val="C00000"/>
                </a:solidFill>
              </a:rPr>
              <a:t> </a:t>
            </a:r>
            <a:r>
              <a:rPr lang="de-AT" sz="2700" b="1" dirty="0">
                <a:solidFill>
                  <a:srgbClr val="C00000"/>
                </a:solidFill>
              </a:rPr>
              <a:t>Wien, am 24.Juni 2026</a:t>
            </a:r>
          </a:p>
        </p:txBody>
      </p:sp>
      <p:sp>
        <p:nvSpPr>
          <p:cNvPr id="3075" name="Rectangle 3"/>
          <p:cNvSpPr>
            <a:spLocks noGrp="1" noChangeArrowheads="1"/>
          </p:cNvSpPr>
          <p:nvPr>
            <p:ph type="subTitle" idx="1"/>
          </p:nvPr>
        </p:nvSpPr>
        <p:spPr/>
        <p:txBody>
          <a:bodyPr lIns="92075" tIns="46038" rIns="92075" bIns="46038" anchor="ctr">
            <a:normAutofit fontScale="85000" lnSpcReduction="20000"/>
          </a:bodyPr>
          <a:lstStyle/>
          <a:p>
            <a:pPr algn="l" eaLnBrk="1" hangingPunct="1">
              <a:defRPr/>
            </a:pPr>
            <a:r>
              <a:rPr lang="de-AT" sz="2400" dirty="0"/>
              <a:t>Dr. Karin Matuszak-Luss</a:t>
            </a:r>
          </a:p>
          <a:p>
            <a:pPr algn="l" eaLnBrk="1" hangingPunct="1">
              <a:defRPr/>
            </a:pPr>
            <a:r>
              <a:rPr lang="de-AT" sz="2400" dirty="0"/>
              <a:t>1140 Wien, </a:t>
            </a:r>
            <a:r>
              <a:rPr lang="de-AT" sz="2400" dirty="0" err="1"/>
              <a:t>Seckendorfstraße</a:t>
            </a:r>
            <a:r>
              <a:rPr lang="de-AT" sz="2400" dirty="0"/>
              <a:t> 6/1/6</a:t>
            </a:r>
          </a:p>
          <a:p>
            <a:pPr algn="l" eaLnBrk="1" hangingPunct="1">
              <a:defRPr/>
            </a:pPr>
            <a:r>
              <a:rPr lang="de-AT" sz="2400" dirty="0"/>
              <a:t>mail: info@psyordination.at</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685800" y="188640"/>
            <a:ext cx="7772400" cy="1343299"/>
          </a:xfrm>
        </p:spPr>
        <p:txBody>
          <a:bodyPr>
            <a:normAutofit/>
          </a:bodyPr>
          <a:lstStyle/>
          <a:p>
            <a:pPr eaLnBrk="1" hangingPunct="1">
              <a:defRPr/>
            </a:pPr>
            <a:r>
              <a:rPr lang="de-DE" dirty="0">
                <a:latin typeface="Arial" charset="0"/>
                <a:cs typeface="+mj-cs"/>
              </a:rPr>
              <a:t>	      </a:t>
            </a:r>
            <a:r>
              <a:rPr lang="de-DE" sz="2400" b="1" dirty="0">
                <a:solidFill>
                  <a:srgbClr val="C00000"/>
                </a:solidFill>
                <a:cs typeface="+mj-cs"/>
              </a:rPr>
              <a:t>Anthropologie</a:t>
            </a:r>
          </a:p>
        </p:txBody>
      </p:sp>
      <p:sp>
        <p:nvSpPr>
          <p:cNvPr id="22530" name="Rectangle 3"/>
          <p:cNvSpPr>
            <a:spLocks noGrp="1" noChangeArrowheads="1"/>
          </p:cNvSpPr>
          <p:nvPr>
            <p:ph type="body" idx="1"/>
          </p:nvPr>
        </p:nvSpPr>
        <p:spPr>
          <a:xfrm>
            <a:off x="1066801" y="2133600"/>
            <a:ext cx="7467600" cy="3777622"/>
          </a:xfrm>
          <a:noFill/>
        </p:spPr>
        <p:txBody>
          <a:bodyPr>
            <a:normAutofit fontScale="85000" lnSpcReduction="20000"/>
          </a:bodyPr>
          <a:lstStyle/>
          <a:p>
            <a:pPr eaLnBrk="1" hangingPunct="1">
              <a:buFontTx/>
              <a:buNone/>
            </a:pPr>
            <a:endParaRPr lang="de-DE" sz="1000" dirty="0">
              <a:latin typeface="Arial" charset="0"/>
            </a:endParaRPr>
          </a:p>
          <a:p>
            <a:pPr eaLnBrk="1" hangingPunct="1">
              <a:buFontTx/>
              <a:buNone/>
            </a:pPr>
            <a:r>
              <a:rPr lang="de-DE" sz="1400" b="1" dirty="0">
                <a:latin typeface="Arial" charset="0"/>
              </a:rPr>
              <a:t>	</a:t>
            </a:r>
            <a:r>
              <a:rPr lang="de-DE" sz="2000" b="1" dirty="0">
                <a:latin typeface="Arial" charset="0"/>
              </a:rPr>
              <a:t>Geist: </a:t>
            </a:r>
            <a:r>
              <a:rPr lang="de-DE" sz="1600" dirty="0">
                <a:latin typeface="Arial" charset="0"/>
              </a:rPr>
              <a:t>Freiheit (Entscheidung, Wille), Verantwortung, Sinn, Gespür</a:t>
            </a:r>
            <a:r>
              <a:rPr lang="de-DE" sz="2000" b="1" dirty="0">
                <a:latin typeface="Arial" charset="0"/>
              </a:rPr>
              <a:t>				</a:t>
            </a:r>
          </a:p>
          <a:p>
            <a:pPr eaLnBrk="1" hangingPunct="1">
              <a:buFontTx/>
              <a:buNone/>
            </a:pPr>
            <a:r>
              <a:rPr lang="de-DE" sz="2000" b="1" dirty="0">
                <a:latin typeface="Arial" charset="0"/>
              </a:rPr>
              <a:t>				</a:t>
            </a:r>
            <a:r>
              <a:rPr lang="de-DE" sz="1600" i="1" dirty="0">
                <a:latin typeface="Arial" charset="0"/>
              </a:rPr>
              <a:t>Kognition</a:t>
            </a:r>
            <a:r>
              <a:rPr lang="de-DE" sz="1600" dirty="0">
                <a:latin typeface="Arial" charset="0"/>
              </a:rPr>
              <a:t>: Anteil an geistigem Erfassen und Anteil am 							Werkzeugcharakter von Gedächtnis und Erleben</a:t>
            </a:r>
          </a:p>
          <a:p>
            <a:pPr eaLnBrk="1" hangingPunct="1">
              <a:buFontTx/>
              <a:buNone/>
            </a:pPr>
            <a:r>
              <a:rPr lang="de-DE" sz="1600" dirty="0">
                <a:latin typeface="Arial" charset="0"/>
              </a:rPr>
              <a:t>				</a:t>
            </a:r>
            <a:r>
              <a:rPr lang="de-DE" sz="1600" i="1" dirty="0">
                <a:latin typeface="Arial" charset="0"/>
              </a:rPr>
              <a:t>Emotion</a:t>
            </a:r>
            <a:r>
              <a:rPr lang="de-DE" sz="1600" dirty="0">
                <a:latin typeface="Arial" charset="0"/>
              </a:rPr>
              <a:t> (</a:t>
            </a:r>
            <a:r>
              <a:rPr lang="de-DE" sz="1600" dirty="0" err="1">
                <a:latin typeface="Arial" charset="0"/>
              </a:rPr>
              <a:t>Zwischenst</a:t>
            </a:r>
            <a:r>
              <a:rPr lang="de-DE" sz="1600" dirty="0">
                <a:latin typeface="Arial" charset="0"/>
              </a:rPr>
              <a:t>.: hat Anteil an Geist und Psyche		 </a:t>
            </a:r>
          </a:p>
          <a:p>
            <a:pPr eaLnBrk="1" hangingPunct="1">
              <a:buFontTx/>
              <a:buNone/>
            </a:pPr>
            <a:r>
              <a:rPr lang="de-DE" sz="1400" b="1" dirty="0">
                <a:latin typeface="Arial" charset="0"/>
              </a:rPr>
              <a:t>				</a:t>
            </a:r>
            <a:r>
              <a:rPr lang="de-DE" sz="2000" b="1" dirty="0">
                <a:latin typeface="Arial" charset="0"/>
              </a:rPr>
              <a:t>Psyche: </a:t>
            </a:r>
            <a:r>
              <a:rPr lang="de-DE" sz="1600" dirty="0">
                <a:latin typeface="Arial" charset="0"/>
              </a:rPr>
              <a:t>Triebe, Stimmungen, Affekte, 										Persönlichkeitseigenschaften, </a:t>
            </a:r>
            <a:r>
              <a:rPr lang="de-DE" sz="1600" dirty="0" err="1">
                <a:latin typeface="Arial" charset="0"/>
              </a:rPr>
              <a:t>Copingreaktionen</a:t>
            </a:r>
            <a:endParaRPr lang="de-DE" sz="1600" dirty="0">
              <a:latin typeface="Arial" charset="0"/>
            </a:endParaRPr>
          </a:p>
          <a:p>
            <a:pPr eaLnBrk="1" hangingPunct="1">
              <a:buFontTx/>
              <a:buNone/>
            </a:pPr>
            <a:endParaRPr lang="de-DE" sz="2000" b="1" dirty="0">
              <a:latin typeface="Arial" charset="0"/>
            </a:endParaRPr>
          </a:p>
          <a:p>
            <a:pPr eaLnBrk="1" hangingPunct="1">
              <a:buFontTx/>
              <a:buNone/>
            </a:pPr>
            <a:r>
              <a:rPr lang="de-DE" sz="2000" b="1" dirty="0">
                <a:latin typeface="Arial" charset="0"/>
              </a:rPr>
              <a:t>					</a:t>
            </a:r>
          </a:p>
          <a:p>
            <a:pPr eaLnBrk="1" hangingPunct="1">
              <a:buFontTx/>
              <a:buNone/>
            </a:pPr>
            <a:r>
              <a:rPr lang="de-DE" sz="2000" b="1" dirty="0">
                <a:latin typeface="Arial" charset="0"/>
              </a:rPr>
              <a:t>                         Körper: </a:t>
            </a:r>
            <a:r>
              <a:rPr lang="de-DE" sz="1600" dirty="0">
                <a:latin typeface="Arial" charset="0"/>
              </a:rPr>
              <a:t>das Materielle am Menschen</a:t>
            </a:r>
          </a:p>
          <a:p>
            <a:pPr eaLnBrk="1" hangingPunct="1">
              <a:buFontTx/>
              <a:buNone/>
            </a:pPr>
            <a:r>
              <a:rPr lang="de-DE" sz="2000" b="1" dirty="0">
                <a:latin typeface="Arial" charset="0"/>
              </a:rPr>
              <a:t>		</a:t>
            </a:r>
          </a:p>
          <a:p>
            <a:pPr eaLnBrk="1" hangingPunct="1">
              <a:buFontTx/>
              <a:buNone/>
            </a:pPr>
            <a:r>
              <a:rPr lang="de-DE" sz="2000" b="1" dirty="0">
                <a:latin typeface="Arial" charset="0"/>
              </a:rPr>
              <a:t>	Mensch</a:t>
            </a:r>
          </a:p>
        </p:txBody>
      </p:sp>
      <p:sp>
        <p:nvSpPr>
          <p:cNvPr id="22531" name="Line 4"/>
          <p:cNvSpPr>
            <a:spLocks noChangeShapeType="1"/>
          </p:cNvSpPr>
          <p:nvPr/>
        </p:nvSpPr>
        <p:spPr bwMode="auto">
          <a:xfrm>
            <a:off x="1600200" y="2819400"/>
            <a:ext cx="0" cy="281940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de-DE"/>
          </a:p>
        </p:txBody>
      </p:sp>
      <p:sp>
        <p:nvSpPr>
          <p:cNvPr id="22532" name="Line 5"/>
          <p:cNvSpPr>
            <a:spLocks noChangeShapeType="1"/>
          </p:cNvSpPr>
          <p:nvPr/>
        </p:nvSpPr>
        <p:spPr bwMode="auto">
          <a:xfrm>
            <a:off x="1066800" y="5181600"/>
            <a:ext cx="31242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de-DE"/>
          </a:p>
        </p:txBody>
      </p:sp>
      <p:sp>
        <p:nvSpPr>
          <p:cNvPr id="22533" name="Line 6"/>
          <p:cNvSpPr>
            <a:spLocks noChangeShapeType="1"/>
          </p:cNvSpPr>
          <p:nvPr/>
        </p:nvSpPr>
        <p:spPr bwMode="auto">
          <a:xfrm flipV="1">
            <a:off x="1219200" y="4071938"/>
            <a:ext cx="2138363" cy="1338262"/>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de-DE"/>
          </a:p>
        </p:txBody>
      </p:sp>
      <p:sp>
        <p:nvSpPr>
          <p:cNvPr id="22534" name="Oval 7"/>
          <p:cNvSpPr>
            <a:spLocks noChangeArrowheads="1"/>
          </p:cNvSpPr>
          <p:nvPr/>
        </p:nvSpPr>
        <p:spPr bwMode="auto">
          <a:xfrm>
            <a:off x="1447800" y="4953000"/>
            <a:ext cx="381000" cy="381000"/>
          </a:xfrm>
          <a:prstGeom prst="ellipse">
            <a:avLst/>
          </a:prstGeom>
          <a:noFill/>
          <a:ln w="3175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de-AT"/>
          </a:p>
        </p:txBody>
      </p:sp>
      <p:sp>
        <p:nvSpPr>
          <p:cNvPr id="22535" name="Line 8"/>
          <p:cNvSpPr>
            <a:spLocks noChangeShapeType="1"/>
          </p:cNvSpPr>
          <p:nvPr/>
        </p:nvSpPr>
        <p:spPr bwMode="auto">
          <a:xfrm>
            <a:off x="1600200" y="5181600"/>
            <a:ext cx="838200" cy="533400"/>
          </a:xfrm>
          <a:prstGeom prst="line">
            <a:avLst/>
          </a:prstGeom>
          <a:noFill/>
          <a:ln w="317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de-DE"/>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685800" y="188641"/>
            <a:ext cx="7772400" cy="864095"/>
          </a:xfrm>
        </p:spPr>
        <p:txBody>
          <a:bodyPr>
            <a:normAutofit/>
          </a:bodyPr>
          <a:lstStyle/>
          <a:p>
            <a:pPr eaLnBrk="1" hangingPunct="1">
              <a:defRPr/>
            </a:pPr>
            <a:r>
              <a:rPr lang="de-DE" dirty="0">
                <a:latin typeface="Arial" charset="0"/>
                <a:cs typeface="+mj-cs"/>
              </a:rPr>
              <a:t>	      </a:t>
            </a:r>
            <a:r>
              <a:rPr lang="de-DE" sz="2800" b="1" dirty="0">
                <a:solidFill>
                  <a:srgbClr val="C00000"/>
                </a:solidFill>
                <a:latin typeface="+mn-lt"/>
                <a:cs typeface="+mj-cs"/>
              </a:rPr>
              <a:t>Motivation</a:t>
            </a:r>
          </a:p>
        </p:txBody>
      </p:sp>
      <p:sp>
        <p:nvSpPr>
          <p:cNvPr id="26626" name="Rectangle 3"/>
          <p:cNvSpPr>
            <a:spLocks noGrp="1" noChangeArrowheads="1"/>
          </p:cNvSpPr>
          <p:nvPr>
            <p:ph type="body" idx="1"/>
          </p:nvPr>
        </p:nvSpPr>
        <p:spPr>
          <a:xfrm>
            <a:off x="685800" y="1981200"/>
            <a:ext cx="7199313" cy="4040188"/>
          </a:xfrm>
        </p:spPr>
        <p:txBody>
          <a:bodyPr>
            <a:normAutofit lnSpcReduction="10000"/>
          </a:bodyPr>
          <a:lstStyle/>
          <a:p>
            <a:pPr algn="just" eaLnBrk="1" hangingPunct="1">
              <a:lnSpc>
                <a:spcPct val="80000"/>
              </a:lnSpc>
              <a:buFontTx/>
              <a:buNone/>
              <a:tabLst>
                <a:tab pos="1431925" algn="l"/>
              </a:tabLst>
            </a:pPr>
            <a:r>
              <a:rPr lang="de-DE" sz="2800" b="1" dirty="0">
                <a:latin typeface="Arial" charset="0"/>
              </a:rPr>
              <a:t>		</a:t>
            </a:r>
          </a:p>
          <a:p>
            <a:pPr algn="just" eaLnBrk="1" hangingPunct="1">
              <a:lnSpc>
                <a:spcPct val="80000"/>
              </a:lnSpc>
              <a:buFontTx/>
              <a:buNone/>
              <a:tabLst>
                <a:tab pos="1431925" algn="l"/>
              </a:tabLst>
            </a:pPr>
            <a:r>
              <a:rPr lang="de-DE" sz="2800" b="1" dirty="0">
                <a:latin typeface="Arial" charset="0"/>
              </a:rPr>
              <a:t>	       </a:t>
            </a:r>
            <a:r>
              <a:rPr lang="de-DE" sz="2800" dirty="0">
                <a:latin typeface="Arial" charset="0"/>
              </a:rPr>
              <a:t>Sinn</a:t>
            </a:r>
            <a:endParaRPr lang="de-DE" sz="2400" dirty="0">
              <a:latin typeface="Arial" charset="0"/>
            </a:endParaRPr>
          </a:p>
          <a:p>
            <a:pPr algn="just" eaLnBrk="1" hangingPunct="1">
              <a:lnSpc>
                <a:spcPct val="80000"/>
              </a:lnSpc>
              <a:buFontTx/>
              <a:buNone/>
              <a:tabLst>
                <a:tab pos="1431925" algn="l"/>
              </a:tabLst>
            </a:pPr>
            <a:r>
              <a:rPr lang="de-DE" sz="2800" b="1" dirty="0">
                <a:latin typeface="Arial" charset="0"/>
              </a:rPr>
              <a:t>		</a:t>
            </a:r>
            <a:endParaRPr lang="de-DE" sz="2400" b="1" dirty="0">
              <a:latin typeface="Arial" charset="0"/>
            </a:endParaRPr>
          </a:p>
          <a:p>
            <a:pPr algn="just" eaLnBrk="1" hangingPunct="1">
              <a:lnSpc>
                <a:spcPct val="80000"/>
              </a:lnSpc>
              <a:buFontTx/>
              <a:buNone/>
              <a:tabLst>
                <a:tab pos="1431925" algn="l"/>
              </a:tabLst>
            </a:pPr>
            <a:r>
              <a:rPr lang="de-DE" sz="2400" b="1" dirty="0">
                <a:latin typeface="Arial" charset="0"/>
              </a:rPr>
              <a:t>						</a:t>
            </a:r>
          </a:p>
          <a:p>
            <a:pPr algn="just" eaLnBrk="1" hangingPunct="1">
              <a:lnSpc>
                <a:spcPct val="80000"/>
              </a:lnSpc>
              <a:buFontTx/>
              <a:buNone/>
              <a:tabLst>
                <a:tab pos="1431925" algn="l"/>
              </a:tabLst>
            </a:pPr>
            <a:endParaRPr lang="de-DE" sz="2400" b="1" dirty="0">
              <a:latin typeface="Arial" charset="0"/>
            </a:endParaRPr>
          </a:p>
          <a:p>
            <a:pPr algn="just" eaLnBrk="1" hangingPunct="1">
              <a:lnSpc>
                <a:spcPct val="80000"/>
              </a:lnSpc>
              <a:buFontTx/>
              <a:buNone/>
              <a:tabLst>
                <a:tab pos="1431925" algn="l"/>
              </a:tabLst>
            </a:pPr>
            <a:r>
              <a:rPr lang="de-DE" sz="2400" b="1" dirty="0">
                <a:latin typeface="Arial" charset="0"/>
              </a:rPr>
              <a:t>					            </a:t>
            </a:r>
            <a:r>
              <a:rPr lang="de-DE" sz="2800" dirty="0">
                <a:latin typeface="Arial" charset="0"/>
              </a:rPr>
              <a:t>Lust	</a:t>
            </a:r>
            <a:endParaRPr lang="de-DE" sz="2400" b="1" dirty="0">
              <a:latin typeface="Arial" charset="0"/>
            </a:endParaRPr>
          </a:p>
          <a:p>
            <a:pPr eaLnBrk="1" hangingPunct="1">
              <a:lnSpc>
                <a:spcPct val="80000"/>
              </a:lnSpc>
              <a:buFontTx/>
              <a:buNone/>
              <a:tabLst>
                <a:tab pos="1431925" algn="l"/>
              </a:tabLst>
            </a:pPr>
            <a:r>
              <a:rPr lang="de-DE" sz="2400" b="1" dirty="0">
                <a:latin typeface="Arial" charset="0"/>
              </a:rPr>
              <a:t>					    </a:t>
            </a:r>
          </a:p>
          <a:p>
            <a:pPr eaLnBrk="1" hangingPunct="1">
              <a:lnSpc>
                <a:spcPct val="80000"/>
              </a:lnSpc>
              <a:buFontTx/>
              <a:buNone/>
              <a:tabLst>
                <a:tab pos="1431925" algn="l"/>
              </a:tabLst>
            </a:pPr>
            <a:r>
              <a:rPr lang="de-DE" sz="2400" b="1" dirty="0">
                <a:latin typeface="Arial" charset="0"/>
              </a:rPr>
              <a:t>						</a:t>
            </a:r>
            <a:r>
              <a:rPr lang="de-DE" sz="2800" dirty="0">
                <a:latin typeface="Arial" charset="0"/>
              </a:rPr>
              <a:t>körperliche 					                              Bedürfnisse</a:t>
            </a:r>
            <a:endParaRPr lang="de-DE" sz="2400" dirty="0">
              <a:latin typeface="Arial" charset="0"/>
            </a:endParaRPr>
          </a:p>
          <a:p>
            <a:pPr algn="just" eaLnBrk="1" hangingPunct="1">
              <a:lnSpc>
                <a:spcPct val="80000"/>
              </a:lnSpc>
              <a:buFontTx/>
              <a:buNone/>
              <a:tabLst>
                <a:tab pos="1431925" algn="l"/>
              </a:tabLst>
            </a:pPr>
            <a:r>
              <a:rPr lang="de-DE" sz="2800" dirty="0">
                <a:latin typeface="Arial" charset="0"/>
              </a:rPr>
              <a:t>								</a:t>
            </a:r>
            <a:endParaRPr lang="de-DE" b="1" dirty="0">
              <a:latin typeface="Arial" charset="0"/>
            </a:endParaRPr>
          </a:p>
          <a:p>
            <a:pPr eaLnBrk="1" hangingPunct="1">
              <a:lnSpc>
                <a:spcPct val="80000"/>
              </a:lnSpc>
              <a:tabLst>
                <a:tab pos="1431925" algn="l"/>
              </a:tabLst>
            </a:pPr>
            <a:endParaRPr lang="de-DE" sz="3600" dirty="0">
              <a:latin typeface="Arial" charset="0"/>
            </a:endParaRPr>
          </a:p>
        </p:txBody>
      </p:sp>
      <p:sp>
        <p:nvSpPr>
          <p:cNvPr id="26627" name="Line 4"/>
          <p:cNvSpPr>
            <a:spLocks noChangeShapeType="1"/>
          </p:cNvSpPr>
          <p:nvPr/>
        </p:nvSpPr>
        <p:spPr bwMode="auto">
          <a:xfrm>
            <a:off x="1600200" y="2590800"/>
            <a:ext cx="0" cy="2743200"/>
          </a:xfrm>
          <a:prstGeom prst="line">
            <a:avLst/>
          </a:prstGeom>
          <a:noFill/>
          <a:ln w="38100">
            <a:solidFill>
              <a:schemeClr val="tx1"/>
            </a:solidFill>
            <a:round/>
            <a:headEnd type="triangle" w="med" len="med"/>
            <a:tailEnd/>
          </a:ln>
          <a:extLst>
            <a:ext uri="{909E8E84-426E-40dd-AFC4-6F175D3DCCD1}">
              <a14:hiddenFill xmlns="" xmlns:a14="http://schemas.microsoft.com/office/drawing/2010/main">
                <a:noFill/>
              </a14:hiddenFill>
            </a:ext>
          </a:extLst>
        </p:spPr>
        <p:txBody>
          <a:bodyPr wrap="none" anchor="ctr"/>
          <a:lstStyle/>
          <a:p>
            <a:endParaRPr lang="de-DE"/>
          </a:p>
        </p:txBody>
      </p:sp>
      <p:sp>
        <p:nvSpPr>
          <p:cNvPr id="26628" name="Line 5"/>
          <p:cNvSpPr>
            <a:spLocks noChangeShapeType="1"/>
          </p:cNvSpPr>
          <p:nvPr/>
        </p:nvSpPr>
        <p:spPr bwMode="auto">
          <a:xfrm flipV="1">
            <a:off x="1600199" y="3988146"/>
            <a:ext cx="3043239" cy="1345853"/>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DE"/>
          </a:p>
        </p:txBody>
      </p:sp>
      <p:sp>
        <p:nvSpPr>
          <p:cNvPr id="26629" name="Line 6"/>
          <p:cNvSpPr>
            <a:spLocks noChangeShapeType="1"/>
          </p:cNvSpPr>
          <p:nvPr/>
        </p:nvSpPr>
        <p:spPr bwMode="auto">
          <a:xfrm>
            <a:off x="1600200" y="5334000"/>
            <a:ext cx="3476625" cy="39688"/>
          </a:xfrm>
          <a:prstGeom prst="line">
            <a:avLst/>
          </a:prstGeom>
          <a:noFill/>
          <a:ln w="381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DE"/>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75656" y="188640"/>
            <a:ext cx="6929264" cy="990600"/>
          </a:xfrm>
        </p:spPr>
        <p:txBody>
          <a:bodyPr>
            <a:normAutofit/>
          </a:bodyPr>
          <a:lstStyle/>
          <a:p>
            <a:r>
              <a:rPr lang="de-AT" sz="2800" b="1" dirty="0">
                <a:solidFill>
                  <a:srgbClr val="C00000"/>
                </a:solidFill>
              </a:rPr>
              <a:t>Die 3 Seinsweisen des Menschen und ihre Intentionalität</a:t>
            </a:r>
          </a:p>
        </p:txBody>
      </p:sp>
      <p:sp>
        <p:nvSpPr>
          <p:cNvPr id="3" name="Inhaltsplatzhalter 2"/>
          <p:cNvSpPr>
            <a:spLocks noGrp="1"/>
          </p:cNvSpPr>
          <p:nvPr>
            <p:ph sz="quarter" idx="1"/>
          </p:nvPr>
        </p:nvSpPr>
        <p:spPr/>
        <p:txBody>
          <a:bodyPr/>
          <a:lstStyle/>
          <a:p>
            <a:pPr>
              <a:buNone/>
            </a:pPr>
            <a:endParaRPr lang="de-AT" dirty="0"/>
          </a:p>
        </p:txBody>
      </p:sp>
      <p:graphicFrame>
        <p:nvGraphicFramePr>
          <p:cNvPr id="1027" name="Object 3"/>
          <p:cNvGraphicFramePr>
            <a:graphicFrameLocks noChangeAspect="1"/>
          </p:cNvGraphicFramePr>
          <p:nvPr/>
        </p:nvGraphicFramePr>
        <p:xfrm>
          <a:off x="683568" y="1556792"/>
          <a:ext cx="8136904" cy="4422140"/>
        </p:xfrm>
        <a:graphic>
          <a:graphicData uri="http://schemas.openxmlformats.org/presentationml/2006/ole">
            <mc:AlternateContent xmlns:mc="http://schemas.openxmlformats.org/markup-compatibility/2006">
              <mc:Choice xmlns:v="urn:schemas-microsoft-com:vml" Requires="v">
                <p:oleObj name="Folie" r:id="rId2" imgW="4570581" imgH="3427541" progId="PowerPoint.Slide.12">
                  <p:embed/>
                </p:oleObj>
              </mc:Choice>
              <mc:Fallback>
                <p:oleObj name="Folie" r:id="rId2" imgW="4570581" imgH="3427541" progId="PowerPoint.Slide.12">
                  <p:embed/>
                  <p:pic>
                    <p:nvPicPr>
                      <p:cNvPr id="1027"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556792"/>
                        <a:ext cx="8136904" cy="442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B28CB9-17CD-F594-6511-DBBE5D439975}"/>
              </a:ext>
            </a:extLst>
          </p:cNvPr>
          <p:cNvSpPr>
            <a:spLocks noGrp="1"/>
          </p:cNvSpPr>
          <p:nvPr>
            <p:ph type="title"/>
          </p:nvPr>
        </p:nvSpPr>
        <p:spPr>
          <a:xfrm>
            <a:off x="1475656" y="188640"/>
            <a:ext cx="7668343" cy="1420783"/>
          </a:xfrm>
          <a:noFill/>
          <a:ln>
            <a:noFill/>
          </a:ln>
        </p:spPr>
        <p:txBody>
          <a:bodyPr>
            <a:normAutofit fontScale="90000"/>
          </a:bodyPr>
          <a:lstStyle/>
          <a:p>
            <a:br>
              <a:rPr lang="de-AT" sz="2100" dirty="0"/>
            </a:br>
            <a:r>
              <a:rPr lang="de-AT" sz="2000" b="1" dirty="0">
                <a:solidFill>
                  <a:srgbClr val="C00000"/>
                </a:solidFill>
              </a:rPr>
              <a:t>Vierdimensionales Menschenbild</a:t>
            </a:r>
            <a:br>
              <a:rPr lang="de-AT" sz="2000" b="1" dirty="0">
                <a:solidFill>
                  <a:srgbClr val="C00000"/>
                </a:solidFill>
              </a:rPr>
            </a:br>
            <a:r>
              <a:rPr lang="de-AT" sz="2000" b="1" dirty="0">
                <a:solidFill>
                  <a:srgbClr val="C00000"/>
                </a:solidFill>
              </a:rPr>
              <a:t>Der Weg aus der Gesundheit in die Krankheit und zurück</a:t>
            </a:r>
            <a:br>
              <a:rPr lang="de-AT" sz="2000" b="1" dirty="0">
                <a:solidFill>
                  <a:srgbClr val="C00000"/>
                </a:solidFill>
              </a:rPr>
            </a:br>
            <a:br>
              <a:rPr lang="de-AT" sz="2000" b="1" dirty="0">
                <a:solidFill>
                  <a:srgbClr val="C00000"/>
                </a:solidFill>
              </a:rPr>
            </a:br>
            <a:r>
              <a:rPr lang="de-AT" sz="1151" b="1" dirty="0"/>
              <a:t>                                                       		</a:t>
            </a:r>
            <a:r>
              <a:rPr lang="de-AT" sz="1200" dirty="0"/>
              <a:t>nach A. Längle (2021, 2024) </a:t>
            </a:r>
            <a:br>
              <a:rPr lang="de-AT" sz="1151" b="1" dirty="0"/>
            </a:br>
            <a:endParaRPr lang="de-AT" sz="1151" b="1" dirty="0"/>
          </a:p>
        </p:txBody>
      </p:sp>
      <p:cxnSp>
        <p:nvCxnSpPr>
          <p:cNvPr id="12" name="Gerade Verbindung mit Pfeil 11">
            <a:extLst>
              <a:ext uri="{FF2B5EF4-FFF2-40B4-BE49-F238E27FC236}">
                <a16:creationId xmlns:a16="http://schemas.microsoft.com/office/drawing/2014/main" id="{D093538C-9EB2-CA27-8DC5-65C3374161B2}"/>
              </a:ext>
            </a:extLst>
          </p:cNvPr>
          <p:cNvCxnSpPr>
            <a:cxnSpLocks/>
          </p:cNvCxnSpPr>
          <p:nvPr/>
        </p:nvCxnSpPr>
        <p:spPr>
          <a:xfrm flipH="1">
            <a:off x="2740970" y="3624440"/>
            <a:ext cx="1565124" cy="1721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Gerade Verbindung mit Pfeil 13">
            <a:extLst>
              <a:ext uri="{FF2B5EF4-FFF2-40B4-BE49-F238E27FC236}">
                <a16:creationId xmlns:a16="http://schemas.microsoft.com/office/drawing/2014/main" id="{A10C46C5-6714-A307-77F6-5A7E8A1490F9}"/>
              </a:ext>
            </a:extLst>
          </p:cNvPr>
          <p:cNvCxnSpPr>
            <a:cxnSpLocks/>
          </p:cNvCxnSpPr>
          <p:nvPr/>
        </p:nvCxnSpPr>
        <p:spPr>
          <a:xfrm flipV="1">
            <a:off x="4313950" y="3629759"/>
            <a:ext cx="1617398" cy="1721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Gerade Verbindung mit Pfeil 18">
            <a:extLst>
              <a:ext uri="{FF2B5EF4-FFF2-40B4-BE49-F238E27FC236}">
                <a16:creationId xmlns:a16="http://schemas.microsoft.com/office/drawing/2014/main" id="{64A9E13D-0469-0307-FBAC-3E0F390D3753}"/>
              </a:ext>
            </a:extLst>
          </p:cNvPr>
          <p:cNvCxnSpPr/>
          <p:nvPr/>
        </p:nvCxnSpPr>
        <p:spPr>
          <a:xfrm>
            <a:off x="4306094" y="3624442"/>
            <a:ext cx="0" cy="135080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Gerade Verbindung mit Pfeil 20">
            <a:extLst>
              <a:ext uri="{FF2B5EF4-FFF2-40B4-BE49-F238E27FC236}">
                <a16:creationId xmlns:a16="http://schemas.microsoft.com/office/drawing/2014/main" id="{D2908123-5E23-69A5-155A-108F6145E65C}"/>
              </a:ext>
            </a:extLst>
          </p:cNvPr>
          <p:cNvCxnSpPr>
            <a:cxnSpLocks/>
          </p:cNvCxnSpPr>
          <p:nvPr/>
        </p:nvCxnSpPr>
        <p:spPr>
          <a:xfrm flipV="1">
            <a:off x="4306094" y="2794815"/>
            <a:ext cx="1388031" cy="824309"/>
          </a:xfrm>
          <a:prstGeom prst="straightConnector1">
            <a:avLst/>
          </a:prstGeom>
          <a:ln>
            <a:solidFill>
              <a:srgbClr val="FF0000"/>
            </a:solidFill>
            <a:prstDash val="dashDot"/>
            <a:tailEnd type="triangle"/>
          </a:ln>
        </p:spPr>
        <p:style>
          <a:lnRef idx="2">
            <a:schemeClr val="accent1"/>
          </a:lnRef>
          <a:fillRef idx="0">
            <a:schemeClr val="accent1"/>
          </a:fillRef>
          <a:effectRef idx="1">
            <a:schemeClr val="accent1"/>
          </a:effectRef>
          <a:fontRef idx="minor">
            <a:schemeClr val="tx1"/>
          </a:fontRef>
        </p:style>
      </p:cxnSp>
      <p:cxnSp>
        <p:nvCxnSpPr>
          <p:cNvPr id="23" name="Gerade Verbindung mit Pfeil 22">
            <a:extLst>
              <a:ext uri="{FF2B5EF4-FFF2-40B4-BE49-F238E27FC236}">
                <a16:creationId xmlns:a16="http://schemas.microsoft.com/office/drawing/2014/main" id="{602DCED5-0BCB-AAD1-5725-7D80600ECD76}"/>
              </a:ext>
            </a:extLst>
          </p:cNvPr>
          <p:cNvCxnSpPr>
            <a:cxnSpLocks/>
          </p:cNvCxnSpPr>
          <p:nvPr/>
        </p:nvCxnSpPr>
        <p:spPr>
          <a:xfrm flipH="1">
            <a:off x="2914077" y="3629761"/>
            <a:ext cx="1384043" cy="771128"/>
          </a:xfrm>
          <a:prstGeom prst="straightConnector1">
            <a:avLst/>
          </a:prstGeom>
          <a:ln>
            <a:solidFill>
              <a:srgbClr val="FF0000"/>
            </a:solidFill>
            <a:prstDash val="dashDot"/>
            <a:tailEnd type="triangle"/>
          </a:ln>
        </p:spPr>
        <p:style>
          <a:lnRef idx="2">
            <a:schemeClr val="accent1"/>
          </a:lnRef>
          <a:fillRef idx="0">
            <a:schemeClr val="accent1"/>
          </a:fillRef>
          <a:effectRef idx="1">
            <a:schemeClr val="accent1"/>
          </a:effectRef>
          <a:fontRef idx="minor">
            <a:schemeClr val="tx1"/>
          </a:fontRef>
        </p:style>
      </p:cxnSp>
      <p:cxnSp>
        <p:nvCxnSpPr>
          <p:cNvPr id="97" name="Gerade Verbindung mit Pfeil 96">
            <a:extLst>
              <a:ext uri="{FF2B5EF4-FFF2-40B4-BE49-F238E27FC236}">
                <a16:creationId xmlns:a16="http://schemas.microsoft.com/office/drawing/2014/main" id="{3CE953C2-FF94-8D19-3247-2787353E2B71}"/>
              </a:ext>
            </a:extLst>
          </p:cNvPr>
          <p:cNvCxnSpPr>
            <a:cxnSpLocks/>
          </p:cNvCxnSpPr>
          <p:nvPr/>
        </p:nvCxnSpPr>
        <p:spPr>
          <a:xfrm flipV="1">
            <a:off x="4298119" y="2306341"/>
            <a:ext cx="8288" cy="127555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9" name="Gerade Verbindung mit Pfeil 98">
            <a:extLst>
              <a:ext uri="{FF2B5EF4-FFF2-40B4-BE49-F238E27FC236}">
                <a16:creationId xmlns:a16="http://schemas.microsoft.com/office/drawing/2014/main" id="{8129E23B-A3D9-CADE-9B73-27547B6FAA51}"/>
              </a:ext>
            </a:extLst>
          </p:cNvPr>
          <p:cNvCxnSpPr>
            <a:cxnSpLocks/>
          </p:cNvCxnSpPr>
          <p:nvPr/>
        </p:nvCxnSpPr>
        <p:spPr>
          <a:xfrm flipV="1">
            <a:off x="4290142" y="2399795"/>
            <a:ext cx="508739" cy="1243414"/>
          </a:xfrm>
          <a:prstGeom prst="straightConnector1">
            <a:avLst/>
          </a:prstGeom>
          <a:ln>
            <a:solidFill>
              <a:srgbClr val="7030A0"/>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05" name="Gerade Verbindung mit Pfeil 104">
            <a:extLst>
              <a:ext uri="{FF2B5EF4-FFF2-40B4-BE49-F238E27FC236}">
                <a16:creationId xmlns:a16="http://schemas.microsoft.com/office/drawing/2014/main" id="{F83F8B4A-1960-EF10-77FB-FDAD34F42964}"/>
              </a:ext>
            </a:extLst>
          </p:cNvPr>
          <p:cNvCxnSpPr>
            <a:cxnSpLocks/>
          </p:cNvCxnSpPr>
          <p:nvPr/>
        </p:nvCxnSpPr>
        <p:spPr>
          <a:xfrm flipH="1">
            <a:off x="3716915" y="3629761"/>
            <a:ext cx="589180" cy="1340167"/>
          </a:xfrm>
          <a:prstGeom prst="straightConnector1">
            <a:avLst/>
          </a:prstGeom>
          <a:ln>
            <a:solidFill>
              <a:srgbClr val="7030A0"/>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111" name="Ellipse 110">
            <a:extLst>
              <a:ext uri="{FF2B5EF4-FFF2-40B4-BE49-F238E27FC236}">
                <a16:creationId xmlns:a16="http://schemas.microsoft.com/office/drawing/2014/main" id="{5E63CF56-43C7-EC95-5E49-BD7998C89601}"/>
              </a:ext>
            </a:extLst>
          </p:cNvPr>
          <p:cNvSpPr/>
          <p:nvPr/>
        </p:nvSpPr>
        <p:spPr>
          <a:xfrm>
            <a:off x="3951974" y="3331254"/>
            <a:ext cx="620026" cy="542504"/>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800" b="1" dirty="0">
                <a:solidFill>
                  <a:schemeClr val="tx2"/>
                </a:solidFill>
              </a:rPr>
              <a:t>Mensch-sein </a:t>
            </a:r>
          </a:p>
        </p:txBody>
      </p:sp>
      <p:sp>
        <p:nvSpPr>
          <p:cNvPr id="115" name="Textfeld 114">
            <a:extLst>
              <a:ext uri="{FF2B5EF4-FFF2-40B4-BE49-F238E27FC236}">
                <a16:creationId xmlns:a16="http://schemas.microsoft.com/office/drawing/2014/main" id="{B235E0FC-DA64-838F-EE6B-2C572A641BFB}"/>
              </a:ext>
            </a:extLst>
          </p:cNvPr>
          <p:cNvSpPr txBox="1"/>
          <p:nvPr/>
        </p:nvSpPr>
        <p:spPr>
          <a:xfrm>
            <a:off x="6635036" y="3429001"/>
            <a:ext cx="1105316" cy="531236"/>
          </a:xfrm>
          <a:prstGeom prst="rect">
            <a:avLst/>
          </a:prstGeom>
          <a:noFill/>
        </p:spPr>
        <p:txBody>
          <a:bodyPr wrap="square" rtlCol="0">
            <a:spAutoFit/>
          </a:bodyPr>
          <a:lstStyle/>
          <a:p>
            <a:r>
              <a:rPr lang="de-DE" sz="1037" dirty="0">
                <a:solidFill>
                  <a:srgbClr val="00B050"/>
                </a:solidFill>
              </a:rPr>
              <a:t>Gesundheit,</a:t>
            </a:r>
          </a:p>
          <a:p>
            <a:r>
              <a:rPr lang="de-AT" sz="605" dirty="0">
                <a:solidFill>
                  <a:srgbClr val="00B050"/>
                </a:solidFill>
              </a:rPr>
              <a:t>Reibungsloses Funktionieren, </a:t>
            </a:r>
            <a:r>
              <a:rPr lang="de-AT" sz="605" dirty="0" err="1">
                <a:solidFill>
                  <a:srgbClr val="00B050"/>
                </a:solidFill>
              </a:rPr>
              <a:t>Schmerzfreihreit</a:t>
            </a:r>
            <a:r>
              <a:rPr lang="de-AT" sz="605" dirty="0">
                <a:solidFill>
                  <a:srgbClr val="00B050"/>
                </a:solidFill>
              </a:rPr>
              <a:t>, Kraft</a:t>
            </a:r>
          </a:p>
        </p:txBody>
      </p:sp>
      <p:sp>
        <p:nvSpPr>
          <p:cNvPr id="4" name="Textfeld 3">
            <a:extLst>
              <a:ext uri="{FF2B5EF4-FFF2-40B4-BE49-F238E27FC236}">
                <a16:creationId xmlns:a16="http://schemas.microsoft.com/office/drawing/2014/main" id="{CF419E53-5CE0-A262-DF0D-AC977AC5DB11}"/>
              </a:ext>
            </a:extLst>
          </p:cNvPr>
          <p:cNvSpPr txBox="1"/>
          <p:nvPr/>
        </p:nvSpPr>
        <p:spPr>
          <a:xfrm>
            <a:off x="1774531" y="3475570"/>
            <a:ext cx="870552" cy="438133"/>
          </a:xfrm>
          <a:prstGeom prst="rect">
            <a:avLst/>
          </a:prstGeom>
          <a:noFill/>
        </p:spPr>
        <p:txBody>
          <a:bodyPr wrap="square" rtlCol="0">
            <a:spAutoFit/>
          </a:bodyPr>
          <a:lstStyle/>
          <a:p>
            <a:r>
              <a:rPr lang="de-AT" sz="1037" dirty="0">
                <a:solidFill>
                  <a:srgbClr val="00B050"/>
                </a:solidFill>
              </a:rPr>
              <a:t>Krankheit, </a:t>
            </a:r>
            <a:r>
              <a:rPr lang="de-AT" sz="605" dirty="0">
                <a:solidFill>
                  <a:srgbClr val="00B050"/>
                </a:solidFill>
              </a:rPr>
              <a:t>Schmerz, Schwäche</a:t>
            </a:r>
            <a:endParaRPr lang="de-AT" sz="1037" dirty="0">
              <a:solidFill>
                <a:srgbClr val="00B050"/>
              </a:solidFill>
            </a:endParaRPr>
          </a:p>
        </p:txBody>
      </p:sp>
      <p:sp>
        <p:nvSpPr>
          <p:cNvPr id="7" name="Textfeld 6">
            <a:extLst>
              <a:ext uri="{FF2B5EF4-FFF2-40B4-BE49-F238E27FC236}">
                <a16:creationId xmlns:a16="http://schemas.microsoft.com/office/drawing/2014/main" id="{117A3C4E-3CA6-7600-B694-71436B1A3612}"/>
              </a:ext>
            </a:extLst>
          </p:cNvPr>
          <p:cNvSpPr txBox="1"/>
          <p:nvPr/>
        </p:nvSpPr>
        <p:spPr>
          <a:xfrm>
            <a:off x="5121977" y="3642558"/>
            <a:ext cx="689070" cy="251928"/>
          </a:xfrm>
          <a:prstGeom prst="rect">
            <a:avLst/>
          </a:prstGeom>
          <a:noFill/>
        </p:spPr>
        <p:txBody>
          <a:bodyPr wrap="square" rtlCol="0">
            <a:spAutoFit/>
          </a:bodyPr>
          <a:lstStyle/>
          <a:p>
            <a:r>
              <a:rPr lang="de-AT" sz="1037" dirty="0">
                <a:solidFill>
                  <a:srgbClr val="00B050"/>
                </a:solidFill>
              </a:rPr>
              <a:t>Körper</a:t>
            </a:r>
          </a:p>
        </p:txBody>
      </p:sp>
      <p:sp>
        <p:nvSpPr>
          <p:cNvPr id="8" name="Textfeld 7">
            <a:extLst>
              <a:ext uri="{FF2B5EF4-FFF2-40B4-BE49-F238E27FC236}">
                <a16:creationId xmlns:a16="http://schemas.microsoft.com/office/drawing/2014/main" id="{7DA27062-1C6A-FBA3-0BD9-AB17FB887D34}"/>
              </a:ext>
            </a:extLst>
          </p:cNvPr>
          <p:cNvSpPr txBox="1"/>
          <p:nvPr/>
        </p:nvSpPr>
        <p:spPr>
          <a:xfrm>
            <a:off x="3636012" y="2928831"/>
            <a:ext cx="607346" cy="251928"/>
          </a:xfrm>
          <a:prstGeom prst="rect">
            <a:avLst/>
          </a:prstGeom>
          <a:noFill/>
        </p:spPr>
        <p:txBody>
          <a:bodyPr wrap="square" rtlCol="0">
            <a:spAutoFit/>
          </a:bodyPr>
          <a:lstStyle/>
          <a:p>
            <a:r>
              <a:rPr lang="de-AT" sz="1037" dirty="0"/>
              <a:t>Person</a:t>
            </a:r>
          </a:p>
        </p:txBody>
      </p:sp>
      <p:sp>
        <p:nvSpPr>
          <p:cNvPr id="9" name="Textfeld 8">
            <a:extLst>
              <a:ext uri="{FF2B5EF4-FFF2-40B4-BE49-F238E27FC236}">
                <a16:creationId xmlns:a16="http://schemas.microsoft.com/office/drawing/2014/main" id="{34627BF0-ADBB-9610-F319-C2A9F767D3D6}"/>
              </a:ext>
            </a:extLst>
          </p:cNvPr>
          <p:cNvSpPr txBox="1"/>
          <p:nvPr/>
        </p:nvSpPr>
        <p:spPr>
          <a:xfrm>
            <a:off x="4645817" y="2741633"/>
            <a:ext cx="564800" cy="411523"/>
          </a:xfrm>
          <a:prstGeom prst="rect">
            <a:avLst/>
          </a:prstGeom>
          <a:noFill/>
        </p:spPr>
        <p:txBody>
          <a:bodyPr wrap="square" rtlCol="0">
            <a:spAutoFit/>
          </a:bodyPr>
          <a:lstStyle/>
          <a:p>
            <a:r>
              <a:rPr lang="de-AT" sz="1037" dirty="0">
                <a:solidFill>
                  <a:srgbClr val="7030A0"/>
                </a:solidFill>
              </a:rPr>
              <a:t>Existenz</a:t>
            </a:r>
          </a:p>
        </p:txBody>
      </p:sp>
      <p:sp>
        <p:nvSpPr>
          <p:cNvPr id="10" name="Textfeld 9">
            <a:extLst>
              <a:ext uri="{FF2B5EF4-FFF2-40B4-BE49-F238E27FC236}">
                <a16:creationId xmlns:a16="http://schemas.microsoft.com/office/drawing/2014/main" id="{040500D2-2564-55C1-FB19-83AA295C7BB8}"/>
              </a:ext>
            </a:extLst>
          </p:cNvPr>
          <p:cNvSpPr txBox="1"/>
          <p:nvPr/>
        </p:nvSpPr>
        <p:spPr>
          <a:xfrm>
            <a:off x="5100957" y="3186228"/>
            <a:ext cx="638837" cy="251928"/>
          </a:xfrm>
          <a:prstGeom prst="rect">
            <a:avLst/>
          </a:prstGeom>
          <a:noFill/>
        </p:spPr>
        <p:txBody>
          <a:bodyPr wrap="square" rtlCol="0">
            <a:spAutoFit/>
          </a:bodyPr>
          <a:lstStyle/>
          <a:p>
            <a:r>
              <a:rPr lang="de-AT" sz="1037" dirty="0">
                <a:solidFill>
                  <a:srgbClr val="FF0000"/>
                </a:solidFill>
              </a:rPr>
              <a:t>Psyche</a:t>
            </a:r>
          </a:p>
        </p:txBody>
      </p:sp>
      <p:sp>
        <p:nvSpPr>
          <p:cNvPr id="11" name="Textfeld 10">
            <a:extLst>
              <a:ext uri="{FF2B5EF4-FFF2-40B4-BE49-F238E27FC236}">
                <a16:creationId xmlns:a16="http://schemas.microsoft.com/office/drawing/2014/main" id="{F8D927EB-B0FB-0642-30C0-4524E005D748}"/>
              </a:ext>
            </a:extLst>
          </p:cNvPr>
          <p:cNvSpPr txBox="1"/>
          <p:nvPr/>
        </p:nvSpPr>
        <p:spPr>
          <a:xfrm>
            <a:off x="5790026" y="2490086"/>
            <a:ext cx="508739" cy="810543"/>
          </a:xfrm>
          <a:prstGeom prst="rect">
            <a:avLst/>
          </a:prstGeom>
          <a:noFill/>
        </p:spPr>
        <p:txBody>
          <a:bodyPr wrap="square" rtlCol="0">
            <a:spAutoFit/>
          </a:bodyPr>
          <a:lstStyle/>
          <a:p>
            <a:r>
              <a:rPr lang="de-AT" sz="1037" dirty="0">
                <a:solidFill>
                  <a:srgbClr val="FF0000"/>
                </a:solidFill>
              </a:rPr>
              <a:t>Lust,</a:t>
            </a:r>
          </a:p>
          <a:p>
            <a:r>
              <a:rPr lang="de-AT" sz="605" dirty="0">
                <a:solidFill>
                  <a:srgbClr val="FF0000"/>
                </a:solidFill>
              </a:rPr>
              <a:t>Angenehm; Spannungs-reduktion</a:t>
            </a:r>
          </a:p>
        </p:txBody>
      </p:sp>
      <p:sp>
        <p:nvSpPr>
          <p:cNvPr id="13" name="Textfeld 12">
            <a:extLst>
              <a:ext uri="{FF2B5EF4-FFF2-40B4-BE49-F238E27FC236}">
                <a16:creationId xmlns:a16="http://schemas.microsoft.com/office/drawing/2014/main" id="{2958FA29-7A5F-DCAF-C714-7F1019F987A8}"/>
              </a:ext>
            </a:extLst>
          </p:cNvPr>
          <p:cNvSpPr txBox="1"/>
          <p:nvPr/>
        </p:nvSpPr>
        <p:spPr>
          <a:xfrm>
            <a:off x="1957565" y="4400888"/>
            <a:ext cx="731822" cy="624338"/>
          </a:xfrm>
          <a:prstGeom prst="rect">
            <a:avLst/>
          </a:prstGeom>
          <a:noFill/>
        </p:spPr>
        <p:txBody>
          <a:bodyPr wrap="square" rtlCol="0">
            <a:spAutoFit/>
          </a:bodyPr>
          <a:lstStyle/>
          <a:p>
            <a:r>
              <a:rPr lang="de-AT" sz="1037" dirty="0">
                <a:solidFill>
                  <a:srgbClr val="FF0000"/>
                </a:solidFill>
              </a:rPr>
              <a:t>Unlust, </a:t>
            </a:r>
            <a:r>
              <a:rPr lang="de-AT" sz="605" dirty="0">
                <a:solidFill>
                  <a:srgbClr val="FF0000"/>
                </a:solidFill>
              </a:rPr>
              <a:t>unangenehm,  </a:t>
            </a:r>
            <a:r>
              <a:rPr lang="de-AT" sz="605" dirty="0" err="1">
                <a:solidFill>
                  <a:srgbClr val="FF0000"/>
                </a:solidFill>
              </a:rPr>
              <a:t>zuviel</a:t>
            </a:r>
            <a:r>
              <a:rPr lang="de-AT" sz="605" dirty="0">
                <a:solidFill>
                  <a:srgbClr val="FF0000"/>
                </a:solidFill>
              </a:rPr>
              <a:t>, </a:t>
            </a:r>
            <a:r>
              <a:rPr lang="de-AT" sz="605" dirty="0" err="1">
                <a:solidFill>
                  <a:srgbClr val="FF0000"/>
                </a:solidFill>
              </a:rPr>
              <a:t>zuwenig</a:t>
            </a:r>
            <a:r>
              <a:rPr lang="de-AT" sz="605" dirty="0">
                <a:solidFill>
                  <a:srgbClr val="FF0000"/>
                </a:solidFill>
              </a:rPr>
              <a:t> Spannung</a:t>
            </a:r>
          </a:p>
        </p:txBody>
      </p:sp>
      <p:sp>
        <p:nvSpPr>
          <p:cNvPr id="16" name="Textfeld 15">
            <a:extLst>
              <a:ext uri="{FF2B5EF4-FFF2-40B4-BE49-F238E27FC236}">
                <a16:creationId xmlns:a16="http://schemas.microsoft.com/office/drawing/2014/main" id="{3C3D6CAE-11AD-F554-1D83-E54966193BAD}"/>
              </a:ext>
            </a:extLst>
          </p:cNvPr>
          <p:cNvSpPr txBox="1"/>
          <p:nvPr/>
        </p:nvSpPr>
        <p:spPr>
          <a:xfrm>
            <a:off x="4870219" y="2000836"/>
            <a:ext cx="1066561" cy="438133"/>
          </a:xfrm>
          <a:prstGeom prst="rect">
            <a:avLst/>
          </a:prstGeom>
          <a:noFill/>
        </p:spPr>
        <p:txBody>
          <a:bodyPr wrap="square" rtlCol="0">
            <a:spAutoFit/>
          </a:bodyPr>
          <a:lstStyle/>
          <a:p>
            <a:r>
              <a:rPr lang="de-AT" sz="1037" dirty="0">
                <a:solidFill>
                  <a:srgbClr val="7030A0"/>
                </a:solidFill>
              </a:rPr>
              <a:t>Erfüllung; </a:t>
            </a:r>
          </a:p>
          <a:p>
            <a:r>
              <a:rPr lang="de-AT" sz="605" dirty="0">
                <a:solidFill>
                  <a:srgbClr val="7030A0"/>
                </a:solidFill>
              </a:rPr>
              <a:t>Dialogische Offenheit, Begegnung, Erfüllung</a:t>
            </a:r>
          </a:p>
        </p:txBody>
      </p:sp>
      <p:sp>
        <p:nvSpPr>
          <p:cNvPr id="17" name="Textfeld 16">
            <a:extLst>
              <a:ext uri="{FF2B5EF4-FFF2-40B4-BE49-F238E27FC236}">
                <a16:creationId xmlns:a16="http://schemas.microsoft.com/office/drawing/2014/main" id="{A1425938-123D-26E6-67CD-80AFEE4EBE31}"/>
              </a:ext>
            </a:extLst>
          </p:cNvPr>
          <p:cNvSpPr txBox="1"/>
          <p:nvPr/>
        </p:nvSpPr>
        <p:spPr>
          <a:xfrm>
            <a:off x="2689385" y="4975246"/>
            <a:ext cx="1047672" cy="438133"/>
          </a:xfrm>
          <a:prstGeom prst="rect">
            <a:avLst/>
          </a:prstGeom>
          <a:noFill/>
        </p:spPr>
        <p:txBody>
          <a:bodyPr wrap="square" rtlCol="0">
            <a:spAutoFit/>
          </a:bodyPr>
          <a:lstStyle/>
          <a:p>
            <a:r>
              <a:rPr lang="de-AT" sz="1037" dirty="0">
                <a:solidFill>
                  <a:srgbClr val="7030A0"/>
                </a:solidFill>
              </a:rPr>
              <a:t>Leere,</a:t>
            </a:r>
          </a:p>
          <a:p>
            <a:r>
              <a:rPr lang="de-AT" sz="605" dirty="0">
                <a:solidFill>
                  <a:srgbClr val="7030A0"/>
                </a:solidFill>
              </a:rPr>
              <a:t>Verschlossenheit, Fixierung</a:t>
            </a:r>
          </a:p>
        </p:txBody>
      </p:sp>
      <p:sp>
        <p:nvSpPr>
          <p:cNvPr id="18" name="Textfeld 17">
            <a:extLst>
              <a:ext uri="{FF2B5EF4-FFF2-40B4-BE49-F238E27FC236}">
                <a16:creationId xmlns:a16="http://schemas.microsoft.com/office/drawing/2014/main" id="{148F84B8-2BAB-4365-513D-CB7F8177F4B7}"/>
              </a:ext>
            </a:extLst>
          </p:cNvPr>
          <p:cNvSpPr txBox="1"/>
          <p:nvPr/>
        </p:nvSpPr>
        <p:spPr>
          <a:xfrm>
            <a:off x="3394898" y="2075391"/>
            <a:ext cx="831883" cy="597728"/>
          </a:xfrm>
          <a:prstGeom prst="rect">
            <a:avLst/>
          </a:prstGeom>
          <a:noFill/>
        </p:spPr>
        <p:txBody>
          <a:bodyPr wrap="square" rtlCol="0">
            <a:spAutoFit/>
          </a:bodyPr>
          <a:lstStyle/>
          <a:p>
            <a:r>
              <a:rPr lang="de-AT" sz="1037" dirty="0" err="1"/>
              <a:t>Sichselbst</a:t>
            </a:r>
            <a:r>
              <a:rPr lang="de-AT" sz="1037" dirty="0"/>
              <a:t>- Sein, </a:t>
            </a:r>
            <a:r>
              <a:rPr lang="de-AT" sz="605" dirty="0"/>
              <a:t>authentisch, verantwortlich</a:t>
            </a:r>
          </a:p>
        </p:txBody>
      </p:sp>
      <p:sp>
        <p:nvSpPr>
          <p:cNvPr id="20" name="Textfeld 19">
            <a:extLst>
              <a:ext uri="{FF2B5EF4-FFF2-40B4-BE49-F238E27FC236}">
                <a16:creationId xmlns:a16="http://schemas.microsoft.com/office/drawing/2014/main" id="{FD626865-B82F-323D-C3FA-286B12EF8A4A}"/>
              </a:ext>
            </a:extLst>
          </p:cNvPr>
          <p:cNvSpPr txBox="1"/>
          <p:nvPr/>
        </p:nvSpPr>
        <p:spPr>
          <a:xfrm>
            <a:off x="4439437" y="4847611"/>
            <a:ext cx="1089825" cy="504625"/>
          </a:xfrm>
          <a:prstGeom prst="rect">
            <a:avLst/>
          </a:prstGeom>
          <a:noFill/>
        </p:spPr>
        <p:txBody>
          <a:bodyPr wrap="square" rtlCol="0">
            <a:spAutoFit/>
          </a:bodyPr>
          <a:lstStyle/>
          <a:p>
            <a:r>
              <a:rPr lang="de-AT" sz="1037" dirty="0"/>
              <a:t>Sich fremd Sein</a:t>
            </a:r>
            <a:r>
              <a:rPr lang="de-AT" sz="605" dirty="0"/>
              <a:t>, nicht zu sich stehen, </a:t>
            </a:r>
            <a:r>
              <a:rPr lang="de-AT" sz="605" dirty="0" err="1"/>
              <a:t>Apersonalität</a:t>
            </a:r>
            <a:endParaRPr lang="de-AT" sz="605" dirty="0"/>
          </a:p>
        </p:txBody>
      </p:sp>
    </p:spTree>
    <p:extLst>
      <p:ext uri="{BB962C8B-B14F-4D97-AF65-F5344CB8AC3E}">
        <p14:creationId xmlns:p14="http://schemas.microsoft.com/office/powerpoint/2010/main" val="695885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6D7886-69B3-F456-E06E-CCA1E3ED15F3}"/>
              </a:ext>
            </a:extLst>
          </p:cNvPr>
          <p:cNvSpPr>
            <a:spLocks noGrp="1"/>
          </p:cNvSpPr>
          <p:nvPr>
            <p:ph type="title"/>
          </p:nvPr>
        </p:nvSpPr>
        <p:spPr>
          <a:xfrm>
            <a:off x="1504950" y="836713"/>
            <a:ext cx="6134100" cy="648072"/>
          </a:xfrm>
          <a:noFill/>
        </p:spPr>
        <p:txBody>
          <a:bodyPr>
            <a:normAutofit/>
          </a:bodyPr>
          <a:lstStyle/>
          <a:p>
            <a:pPr algn="ctr"/>
            <a:r>
              <a:rPr lang="de-AT" sz="2100" b="1" dirty="0">
                <a:solidFill>
                  <a:srgbClr val="C00000"/>
                </a:solidFill>
              </a:rPr>
              <a:t>Die Polarität: Gesundheit - Krankheit</a:t>
            </a:r>
          </a:p>
        </p:txBody>
      </p:sp>
      <p:graphicFrame>
        <p:nvGraphicFramePr>
          <p:cNvPr id="5" name="Inhaltsplatzhalter 2">
            <a:extLst>
              <a:ext uri="{FF2B5EF4-FFF2-40B4-BE49-F238E27FC236}">
                <a16:creationId xmlns:a16="http://schemas.microsoft.com/office/drawing/2014/main" id="{88191B4F-AFD6-DC4C-F9BE-A2AEF845792E}"/>
              </a:ext>
            </a:extLst>
          </p:cNvPr>
          <p:cNvGraphicFramePr>
            <a:graphicFrameLocks noGrp="1"/>
          </p:cNvGraphicFramePr>
          <p:nvPr>
            <p:ph idx="1"/>
            <p:extLst>
              <p:ext uri="{D42A27DB-BD31-4B8C-83A1-F6EECF244321}">
                <p14:modId xmlns:p14="http://schemas.microsoft.com/office/powerpoint/2010/main" val="374746796"/>
              </p:ext>
            </p:extLst>
          </p:nvPr>
        </p:nvGraphicFramePr>
        <p:xfrm>
          <a:off x="1774672" y="1916832"/>
          <a:ext cx="7045800" cy="38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378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Viktor E. Frankl</a:t>
            </a:r>
          </a:p>
        </p:txBody>
      </p:sp>
      <p:sp>
        <p:nvSpPr>
          <p:cNvPr id="17411" name="Rectangle 3"/>
          <p:cNvSpPr>
            <a:spLocks noGrp="1" noChangeArrowheads="1"/>
          </p:cNvSpPr>
          <p:nvPr>
            <p:ph idx="1"/>
          </p:nvPr>
        </p:nvSpPr>
        <p:spPr>
          <a:xfrm>
            <a:off x="1475656" y="2204864"/>
            <a:ext cx="6591985" cy="3168352"/>
          </a:xfrm>
        </p:spPr>
        <p:txBody>
          <a:bodyPr lIns="92075" tIns="46038" rIns="92075" bIns="46038"/>
          <a:lstStyle/>
          <a:p>
            <a:pPr eaLnBrk="1" hangingPunct="1">
              <a:buFontTx/>
              <a:buChar char="•"/>
              <a:defRPr/>
            </a:pPr>
            <a:r>
              <a:rPr lang="de-AT" b="1" dirty="0">
                <a:latin typeface="Arial" pitchFamily="34" charset="0"/>
              </a:rPr>
              <a:t>1905 in Wien geboren</a:t>
            </a:r>
          </a:p>
          <a:p>
            <a:pPr eaLnBrk="1" hangingPunct="1">
              <a:buFontTx/>
              <a:buChar char="•"/>
              <a:defRPr/>
            </a:pPr>
            <a:r>
              <a:rPr lang="de-AT" b="1" dirty="0">
                <a:latin typeface="Arial" pitchFamily="34" charset="0"/>
              </a:rPr>
              <a:t>Kontakt zur Psychoanalyse in der Gymnasialzeit</a:t>
            </a:r>
          </a:p>
          <a:p>
            <a:pPr eaLnBrk="1" hangingPunct="1">
              <a:buFontTx/>
              <a:buChar char="•"/>
              <a:defRPr/>
            </a:pPr>
            <a:r>
              <a:rPr lang="de-AT" b="1" dirty="0">
                <a:latin typeface="Arial" pitchFamily="34" charset="0"/>
              </a:rPr>
              <a:t>Mitglied der Wiener Vereinigung für Individualpsychologie</a:t>
            </a:r>
          </a:p>
          <a:p>
            <a:pPr eaLnBrk="1" hangingPunct="1">
              <a:buFontTx/>
              <a:buChar char="•"/>
              <a:defRPr/>
            </a:pPr>
            <a:r>
              <a:rPr lang="de-AT" b="1" dirty="0">
                <a:latin typeface="Arial" pitchFamily="34" charset="0"/>
              </a:rPr>
              <a:t>1927 Ausschluss aus der Vereinigung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Viktor E. Frankl</a:t>
            </a:r>
          </a:p>
        </p:txBody>
      </p:sp>
      <p:sp>
        <p:nvSpPr>
          <p:cNvPr id="18435" name="Rectangle 3"/>
          <p:cNvSpPr>
            <a:spLocks noGrp="1" noChangeArrowheads="1"/>
          </p:cNvSpPr>
          <p:nvPr>
            <p:ph idx="1"/>
          </p:nvPr>
        </p:nvSpPr>
        <p:spPr/>
        <p:txBody>
          <a:bodyPr lIns="92075" tIns="46038" rIns="92075" bIns="46038"/>
          <a:lstStyle/>
          <a:p>
            <a:pPr eaLnBrk="1" hangingPunct="1">
              <a:buFontTx/>
              <a:buChar char="•"/>
              <a:defRPr/>
            </a:pPr>
            <a:r>
              <a:rPr lang="de-AT" b="1">
                <a:latin typeface="Arial" pitchFamily="34" charset="0"/>
              </a:rPr>
              <a:t>1926 Begriff Logotherapie bereits verwendet.</a:t>
            </a:r>
          </a:p>
          <a:p>
            <a:pPr eaLnBrk="1" hangingPunct="1">
              <a:buFontTx/>
              <a:buChar char="•"/>
              <a:defRPr/>
            </a:pPr>
            <a:r>
              <a:rPr lang="de-AT" b="1">
                <a:latin typeface="Arial" pitchFamily="34" charset="0"/>
              </a:rPr>
              <a:t>1932 Beendigung des Medizinstudiums in Wien</a:t>
            </a:r>
          </a:p>
          <a:p>
            <a:pPr eaLnBrk="1" hangingPunct="1">
              <a:buFontTx/>
              <a:buChar char="•"/>
              <a:defRPr/>
            </a:pPr>
            <a:r>
              <a:rPr lang="de-AT" b="1">
                <a:latin typeface="Arial" pitchFamily="34" charset="0"/>
              </a:rPr>
              <a:t>1933 Begriff Existenzanalyse erstmals gebraucht</a:t>
            </a:r>
          </a:p>
          <a:p>
            <a:pPr eaLnBrk="1" hangingPunct="1">
              <a:buFontTx/>
              <a:buChar char="•"/>
              <a:defRPr/>
            </a:pPr>
            <a:r>
              <a:rPr lang="de-AT" b="1">
                <a:latin typeface="Arial" pitchFamily="34" charset="0"/>
              </a:rPr>
              <a:t>Tätigkeit an der Universitätsklinik in Wien als Psychotherapeut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Viktor E. Frankl</a:t>
            </a:r>
          </a:p>
        </p:txBody>
      </p:sp>
      <p:sp>
        <p:nvSpPr>
          <p:cNvPr id="19459" name="Rectangle 3"/>
          <p:cNvSpPr>
            <a:spLocks noGrp="1" noChangeArrowheads="1"/>
          </p:cNvSpPr>
          <p:nvPr>
            <p:ph idx="1"/>
          </p:nvPr>
        </p:nvSpPr>
        <p:spPr/>
        <p:txBody>
          <a:bodyPr lIns="92075" tIns="46038" rIns="92075" bIns="46038"/>
          <a:lstStyle/>
          <a:p>
            <a:pPr eaLnBrk="1" hangingPunct="1">
              <a:buFontTx/>
              <a:buChar char="•"/>
              <a:defRPr/>
            </a:pPr>
            <a:r>
              <a:rPr lang="de-AT" b="1" dirty="0">
                <a:latin typeface="Arial" pitchFamily="34" charset="0"/>
              </a:rPr>
              <a:t>1937 Eröffnung einer Privatpraxis in Wien</a:t>
            </a:r>
          </a:p>
          <a:p>
            <a:pPr eaLnBrk="1" hangingPunct="1">
              <a:buFontTx/>
              <a:buChar char="•"/>
              <a:defRPr/>
            </a:pPr>
            <a:r>
              <a:rPr lang="de-AT" b="1" dirty="0">
                <a:latin typeface="Arial" pitchFamily="34" charset="0"/>
              </a:rPr>
              <a:t>1938 Verfassung der “Ärztlichen Seelsorge”</a:t>
            </a:r>
          </a:p>
          <a:p>
            <a:pPr eaLnBrk="1" hangingPunct="1">
              <a:buFontTx/>
              <a:buChar char="•"/>
              <a:defRPr/>
            </a:pPr>
            <a:r>
              <a:rPr lang="de-AT" b="1" dirty="0">
                <a:latin typeface="Arial" pitchFamily="34" charset="0"/>
              </a:rPr>
              <a:t>1940 bis 1942 Leitung des </a:t>
            </a:r>
            <a:r>
              <a:rPr lang="de-AT" b="1" dirty="0" err="1">
                <a:latin typeface="Arial" pitchFamily="34" charset="0"/>
              </a:rPr>
              <a:t>Rothschildspitals</a:t>
            </a:r>
            <a:r>
              <a:rPr lang="de-AT" b="1" dirty="0">
                <a:latin typeface="Arial" pitchFamily="34" charset="0"/>
              </a:rPr>
              <a:t> in Wien</a:t>
            </a:r>
          </a:p>
          <a:p>
            <a:pPr eaLnBrk="1" hangingPunct="1">
              <a:buFontTx/>
              <a:buChar char="•"/>
              <a:defRPr/>
            </a:pPr>
            <a:r>
              <a:rPr lang="de-AT" b="1" dirty="0">
                <a:latin typeface="Arial" pitchFamily="34" charset="0"/>
              </a:rPr>
              <a:t>Deportation ins KZ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Viktor E. Frankl</a:t>
            </a:r>
          </a:p>
        </p:txBody>
      </p:sp>
      <p:sp>
        <p:nvSpPr>
          <p:cNvPr id="20483" name="Rectangle 3"/>
          <p:cNvSpPr>
            <a:spLocks noGrp="1" noChangeArrowheads="1"/>
          </p:cNvSpPr>
          <p:nvPr>
            <p:ph idx="1"/>
          </p:nvPr>
        </p:nvSpPr>
        <p:spPr/>
        <p:txBody>
          <a:bodyPr lIns="92075" tIns="46038" rIns="92075" bIns="46038"/>
          <a:lstStyle/>
          <a:p>
            <a:pPr eaLnBrk="1" hangingPunct="1">
              <a:lnSpc>
                <a:spcPct val="120000"/>
              </a:lnSpc>
              <a:buFontTx/>
              <a:buChar char="•"/>
              <a:defRPr/>
            </a:pPr>
            <a:r>
              <a:rPr lang="de-AT" b="1" dirty="0">
                <a:latin typeface="Arial" pitchFamily="34" charset="0"/>
              </a:rPr>
              <a:t>Nach dem Krieg zahlreiche Publikationen</a:t>
            </a:r>
          </a:p>
          <a:p>
            <a:pPr eaLnBrk="1" hangingPunct="1">
              <a:buFontTx/>
              <a:buChar char="•"/>
              <a:defRPr/>
            </a:pPr>
            <a:r>
              <a:rPr lang="de-AT" b="1" dirty="0">
                <a:latin typeface="Arial" pitchFamily="34" charset="0"/>
              </a:rPr>
              <a:t>Vortragstätigkeit in allen Kontinenten (vor allem Nord- und Südamerika)</a:t>
            </a:r>
          </a:p>
          <a:p>
            <a:pPr eaLnBrk="1" hangingPunct="1">
              <a:buFontTx/>
              <a:buChar char="•"/>
              <a:defRPr/>
            </a:pPr>
            <a:r>
              <a:rPr lang="de-AT" b="1" dirty="0">
                <a:latin typeface="Arial" pitchFamily="34" charset="0"/>
              </a:rPr>
              <a:t>1985 (86) Gründung der GLE Wien-</a:t>
            </a:r>
          </a:p>
          <a:p>
            <a:pPr eaLnBrk="1" hangingPunct="1">
              <a:buFont typeface="Wingdings" pitchFamily="2" charset="2"/>
              <a:buNone/>
              <a:defRPr/>
            </a:pPr>
            <a:r>
              <a:rPr lang="de-AT" b="1" dirty="0">
                <a:latin typeface="Arial" pitchFamily="34" charset="0"/>
              </a:rPr>
              <a:t>    	Ehrenpräsidentschaft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Viktor E. Frankl</a:t>
            </a:r>
          </a:p>
        </p:txBody>
      </p:sp>
      <p:sp>
        <p:nvSpPr>
          <p:cNvPr id="21507" name="Rectangle 3"/>
          <p:cNvSpPr>
            <a:spLocks noGrp="1" noChangeArrowheads="1"/>
          </p:cNvSpPr>
          <p:nvPr>
            <p:ph idx="1"/>
          </p:nvPr>
        </p:nvSpPr>
        <p:spPr/>
        <p:txBody>
          <a:bodyPr lIns="92075" tIns="46038" rIns="92075" bIns="46038">
            <a:normAutofit/>
          </a:bodyPr>
          <a:lstStyle/>
          <a:p>
            <a:pPr eaLnBrk="1" hangingPunct="1">
              <a:buFontTx/>
              <a:buChar char="•"/>
              <a:defRPr/>
            </a:pPr>
            <a:r>
              <a:rPr lang="de-AT" b="1" dirty="0">
                <a:latin typeface="Arial" pitchFamily="34" charset="0"/>
              </a:rPr>
              <a:t>Anlass zum Bruch zwischen GLE -Wien und Frankl: Theorie der “Personalen Grundmotivationen” und der “Personalen Existenzanalyse”</a:t>
            </a:r>
          </a:p>
          <a:p>
            <a:pPr eaLnBrk="1" hangingPunct="1">
              <a:buFontTx/>
              <a:buNone/>
              <a:defRPr/>
            </a:pPr>
            <a:endParaRPr lang="de-AT" b="1" dirty="0">
              <a:latin typeface="Arial" pitchFamily="34" charset="0"/>
            </a:endParaRPr>
          </a:p>
          <a:p>
            <a:pPr eaLnBrk="1" hangingPunct="1">
              <a:buFontTx/>
              <a:buChar char="•"/>
              <a:defRPr/>
            </a:pPr>
            <a:r>
              <a:rPr lang="de-AT" b="1" dirty="0">
                <a:latin typeface="Arial" pitchFamily="34" charset="0"/>
              </a:rPr>
              <a:t>1997 Frankl stirbt im Alter von 92 Jahren in Wien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85585C-A26A-BF53-9EA4-B0A71738C440}"/>
              </a:ext>
            </a:extLst>
          </p:cNvPr>
          <p:cNvSpPr>
            <a:spLocks noGrp="1"/>
          </p:cNvSpPr>
          <p:nvPr>
            <p:ph type="title"/>
          </p:nvPr>
        </p:nvSpPr>
        <p:spPr/>
        <p:txBody>
          <a:bodyPr>
            <a:normAutofit/>
          </a:bodyPr>
          <a:lstStyle/>
          <a:p>
            <a:pPr algn="ctr"/>
            <a:r>
              <a:rPr lang="de-AT" sz="2800" b="1" dirty="0">
                <a:solidFill>
                  <a:srgbClr val="C00000"/>
                </a:solidFill>
              </a:rPr>
              <a:t>Existenzanalyse </a:t>
            </a:r>
          </a:p>
        </p:txBody>
      </p:sp>
      <p:sp>
        <p:nvSpPr>
          <p:cNvPr id="3" name="Inhaltsplatzhalter 2">
            <a:extLst>
              <a:ext uri="{FF2B5EF4-FFF2-40B4-BE49-F238E27FC236}">
                <a16:creationId xmlns:a16="http://schemas.microsoft.com/office/drawing/2014/main" id="{8154E950-936B-D10A-3839-A9CAE95B978A}"/>
              </a:ext>
            </a:extLst>
          </p:cNvPr>
          <p:cNvSpPr>
            <a:spLocks noGrp="1"/>
          </p:cNvSpPr>
          <p:nvPr>
            <p:ph idx="1"/>
          </p:nvPr>
        </p:nvSpPr>
        <p:spPr>
          <a:xfrm>
            <a:off x="1942415" y="1268760"/>
            <a:ext cx="6591985" cy="4642462"/>
          </a:xfrm>
        </p:spPr>
        <p:txBody>
          <a:bodyPr/>
          <a:lstStyle/>
          <a:p>
            <a:pPr marL="0" indent="0">
              <a:buNone/>
            </a:pPr>
            <a:endParaRPr lang="de-AT" dirty="0">
              <a:solidFill>
                <a:schemeClr val="tx1"/>
              </a:solidFill>
            </a:endParaRPr>
          </a:p>
        </p:txBody>
      </p:sp>
      <p:sp>
        <p:nvSpPr>
          <p:cNvPr id="4" name="Sprechblase: oval 3">
            <a:extLst>
              <a:ext uri="{FF2B5EF4-FFF2-40B4-BE49-F238E27FC236}">
                <a16:creationId xmlns:a16="http://schemas.microsoft.com/office/drawing/2014/main" id="{FF07FD12-8F07-0E06-7F53-6AED1E43C16E}"/>
              </a:ext>
            </a:extLst>
          </p:cNvPr>
          <p:cNvSpPr/>
          <p:nvPr/>
        </p:nvSpPr>
        <p:spPr>
          <a:xfrm>
            <a:off x="2915816" y="2564904"/>
            <a:ext cx="3744416" cy="2160240"/>
          </a:xfrm>
          <a:prstGeom prst="wedgeEllipse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7200" dirty="0"/>
              <a:t>?</a:t>
            </a:r>
            <a:endParaRPr lang="de-AT" sz="7200" dirty="0"/>
          </a:p>
        </p:txBody>
      </p:sp>
    </p:spTree>
    <p:extLst>
      <p:ext uri="{BB962C8B-B14F-4D97-AF65-F5344CB8AC3E}">
        <p14:creationId xmlns:p14="http://schemas.microsoft.com/office/powerpoint/2010/main" val="140395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lIns="92075" tIns="46038" rIns="92075" bIns="46038">
            <a:noAutofit/>
          </a:bodyPr>
          <a:lstStyle/>
          <a:p>
            <a:pPr algn="ctr" eaLnBrk="1" hangingPunct="1">
              <a:defRPr/>
            </a:pPr>
            <a:r>
              <a:rPr lang="de-AT" sz="2800" b="1" dirty="0">
                <a:solidFill>
                  <a:srgbClr val="C00000"/>
                </a:solidFill>
              </a:rPr>
              <a:t>Gesellschaft für Existenzanalyse und Logotherapie</a:t>
            </a:r>
          </a:p>
        </p:txBody>
      </p:sp>
      <p:sp>
        <p:nvSpPr>
          <p:cNvPr id="22531" name="Rectangle 3"/>
          <p:cNvSpPr>
            <a:spLocks noGrp="1" noChangeArrowheads="1"/>
          </p:cNvSpPr>
          <p:nvPr>
            <p:ph idx="1"/>
          </p:nvPr>
        </p:nvSpPr>
        <p:spPr/>
        <p:txBody>
          <a:bodyPr lIns="92075" tIns="46038" rIns="92075" bIns="46038">
            <a:normAutofit fontScale="77500" lnSpcReduction="20000"/>
          </a:bodyPr>
          <a:lstStyle/>
          <a:p>
            <a:pPr eaLnBrk="1" hangingPunct="1">
              <a:buFontTx/>
              <a:buChar char="•"/>
              <a:defRPr/>
            </a:pPr>
            <a:r>
              <a:rPr lang="de-AT" sz="2800" dirty="0">
                <a:latin typeface="Arial" pitchFamily="34" charset="0"/>
              </a:rPr>
              <a:t>GLE International</a:t>
            </a:r>
          </a:p>
          <a:p>
            <a:pPr eaLnBrk="1" hangingPunct="1">
              <a:buNone/>
              <a:defRPr/>
            </a:pPr>
            <a:endParaRPr lang="de-AT" sz="2800" dirty="0">
              <a:latin typeface="Arial" pitchFamily="34" charset="0"/>
            </a:endParaRPr>
          </a:p>
          <a:p>
            <a:pPr eaLnBrk="1" hangingPunct="1">
              <a:buFontTx/>
              <a:buChar char="•"/>
              <a:defRPr/>
            </a:pPr>
            <a:r>
              <a:rPr lang="de-AT" sz="2800" dirty="0">
                <a:latin typeface="Arial" pitchFamily="34" charset="0"/>
              </a:rPr>
              <a:t>GLE Österreich</a:t>
            </a:r>
          </a:p>
          <a:p>
            <a:pPr eaLnBrk="1" hangingPunct="1">
              <a:buNone/>
              <a:defRPr/>
            </a:pPr>
            <a:endParaRPr lang="de-AT" sz="2800" dirty="0">
              <a:latin typeface="Arial" pitchFamily="34" charset="0"/>
            </a:endParaRPr>
          </a:p>
          <a:p>
            <a:pPr eaLnBrk="1" hangingPunct="1">
              <a:buFontTx/>
              <a:buChar char="•"/>
              <a:defRPr/>
            </a:pPr>
            <a:r>
              <a:rPr lang="de-AT" sz="2800" dirty="0">
                <a:latin typeface="Arial" pitchFamily="34" charset="0"/>
              </a:rPr>
              <a:t>GLE Deutschland, Schweiz, Tschechien</a:t>
            </a:r>
          </a:p>
          <a:p>
            <a:pPr eaLnBrk="1" hangingPunct="1">
              <a:buNone/>
              <a:defRPr/>
            </a:pPr>
            <a:endParaRPr lang="de-AT" sz="2800" dirty="0">
              <a:latin typeface="Arial" pitchFamily="34" charset="0"/>
            </a:endParaRPr>
          </a:p>
          <a:p>
            <a:pPr eaLnBrk="1" hangingPunct="1">
              <a:buFontTx/>
              <a:buChar char="•"/>
              <a:defRPr/>
            </a:pPr>
            <a:r>
              <a:rPr lang="de-AT" sz="2800" dirty="0">
                <a:latin typeface="Arial" pitchFamily="34" charset="0"/>
              </a:rPr>
              <a:t>Lehrtätigkeiten u.a. in Großbritannien, Rumänien, Polen, USA, Argentinien, Australien, Kanada, Großbritannien, Litauen, Lettland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Philosophischer Hintergrund</a:t>
            </a:r>
          </a:p>
        </p:txBody>
      </p:sp>
      <p:sp>
        <p:nvSpPr>
          <p:cNvPr id="23555" name="Rectangle 3"/>
          <p:cNvSpPr>
            <a:spLocks noGrp="1" noChangeArrowheads="1"/>
          </p:cNvSpPr>
          <p:nvPr>
            <p:ph idx="1"/>
          </p:nvPr>
        </p:nvSpPr>
        <p:spPr/>
        <p:txBody>
          <a:bodyPr lIns="92075" tIns="46038" rIns="92075" bIns="46038"/>
          <a:lstStyle/>
          <a:p>
            <a:pPr eaLnBrk="1" hangingPunct="1">
              <a:buFontTx/>
              <a:buChar char="•"/>
              <a:defRPr/>
            </a:pPr>
            <a:r>
              <a:rPr lang="de-AT" b="1">
                <a:latin typeface="Arial" pitchFamily="34" charset="0"/>
              </a:rPr>
              <a:t>Phänomenologie (Husserl, Scheler)</a:t>
            </a:r>
          </a:p>
          <a:p>
            <a:pPr eaLnBrk="1" hangingPunct="1">
              <a:buFont typeface="Wingdings" pitchFamily="2" charset="2"/>
              <a:buNone/>
              <a:defRPr/>
            </a:pPr>
            <a:endParaRPr lang="de-AT" b="1">
              <a:latin typeface="Arial" pitchFamily="34" charset="0"/>
            </a:endParaRPr>
          </a:p>
          <a:p>
            <a:pPr eaLnBrk="1" hangingPunct="1">
              <a:buFontTx/>
              <a:buChar char="•"/>
              <a:defRPr/>
            </a:pPr>
            <a:r>
              <a:rPr lang="de-AT" b="1">
                <a:latin typeface="Arial" pitchFamily="34" charset="0"/>
              </a:rPr>
              <a:t>Existenzphilosophie (Heidegger, Jaspers)</a:t>
            </a:r>
          </a:p>
          <a:p>
            <a:pPr eaLnBrk="1" hangingPunct="1">
              <a:buFont typeface="Wingdings" pitchFamily="2" charset="2"/>
              <a:buNone/>
              <a:defRPr/>
            </a:pPr>
            <a:endParaRPr lang="de-AT" b="1">
              <a:latin typeface="Arial" pitchFamily="34" charset="0"/>
            </a:endParaRPr>
          </a:p>
          <a:p>
            <a:pPr eaLnBrk="1" hangingPunct="1">
              <a:buFontTx/>
              <a:buChar char="•"/>
              <a:defRPr/>
            </a:pPr>
            <a:r>
              <a:rPr lang="de-AT" b="1">
                <a:latin typeface="Arial" pitchFamily="34" charset="0"/>
              </a:rPr>
              <a:t>Begegnungsphilosophie (Buber)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sz="2800" b="1" dirty="0">
                <a:solidFill>
                  <a:srgbClr val="C00000"/>
                </a:solidFill>
              </a:rPr>
              <a:t>Phänomenologie</a:t>
            </a:r>
          </a:p>
        </p:txBody>
      </p:sp>
      <p:sp>
        <p:nvSpPr>
          <p:cNvPr id="3" name="Inhaltsplatzhalter 2"/>
          <p:cNvSpPr>
            <a:spLocks noGrp="1"/>
          </p:cNvSpPr>
          <p:nvPr>
            <p:ph idx="1"/>
          </p:nvPr>
        </p:nvSpPr>
        <p:spPr/>
        <p:txBody>
          <a:bodyPr/>
          <a:lstStyle/>
          <a:p>
            <a:r>
              <a:rPr lang="de-DE" dirty="0"/>
              <a:t>Ist eine </a:t>
            </a:r>
            <a:r>
              <a:rPr lang="de-DE" b="1" dirty="0"/>
              <a:t>philosophische Richtung</a:t>
            </a:r>
            <a:r>
              <a:rPr lang="de-DE" dirty="0"/>
              <a:t>, die auffordert sich vorurteilsfrei an die </a:t>
            </a:r>
            <a:r>
              <a:rPr lang="de-DE" b="1" dirty="0"/>
              <a:t>Analyse dessen </a:t>
            </a:r>
            <a:r>
              <a:rPr lang="de-DE" dirty="0"/>
              <a:t>zu halten, </a:t>
            </a:r>
            <a:r>
              <a:rPr lang="de-DE" b="1" dirty="0"/>
              <a:t>was im Phänomen</a:t>
            </a:r>
            <a:r>
              <a:rPr lang="de-DE" dirty="0"/>
              <a:t> (und dem Bewusstsein) </a:t>
            </a:r>
            <a:r>
              <a:rPr lang="de-DE" b="1" dirty="0"/>
              <a:t>erscheint. </a:t>
            </a:r>
          </a:p>
          <a:p>
            <a:r>
              <a:rPr lang="de-DE" b="1" dirty="0"/>
              <a:t>Ist ein Bemühen, eine Sache aus sich heraus zu verstehen,</a:t>
            </a:r>
            <a:r>
              <a:rPr lang="de-DE" dirty="0"/>
              <a:t> statt aus den eigenen Vorstellungen, aus dem Zeitgeist oder den gelernten Theorien. </a:t>
            </a:r>
            <a:r>
              <a:rPr lang="de-DE" b="1" dirty="0"/>
              <a:t>Es geht darum zu schauen und nicht zu interpretieren.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Phänomenologische Grundhaltung</a:t>
            </a:r>
          </a:p>
        </p:txBody>
      </p:sp>
      <p:sp>
        <p:nvSpPr>
          <p:cNvPr id="26627" name="Rectangle 3"/>
          <p:cNvSpPr>
            <a:spLocks noGrp="1" noChangeArrowheads="1"/>
          </p:cNvSpPr>
          <p:nvPr>
            <p:ph idx="1"/>
          </p:nvPr>
        </p:nvSpPr>
        <p:spPr/>
        <p:txBody>
          <a:bodyPr lIns="92075" tIns="46038" rIns="92075" bIns="46038"/>
          <a:lstStyle/>
          <a:p>
            <a:pPr eaLnBrk="1" hangingPunct="1">
              <a:buFontTx/>
              <a:buChar char="•"/>
              <a:defRPr/>
            </a:pPr>
            <a:r>
              <a:rPr lang="de-AT" b="1" dirty="0">
                <a:latin typeface="Arial" pitchFamily="34" charset="0"/>
              </a:rPr>
              <a:t>Begrenzen der Aussage auf das tatsächliche Beobachtete</a:t>
            </a:r>
          </a:p>
          <a:p>
            <a:pPr eaLnBrk="1" hangingPunct="1">
              <a:buFontTx/>
              <a:buChar char="•"/>
              <a:defRPr/>
            </a:pPr>
            <a:endParaRPr lang="de-AT" b="1" dirty="0">
              <a:latin typeface="Arial" pitchFamily="34" charset="0"/>
            </a:endParaRPr>
          </a:p>
          <a:p>
            <a:pPr eaLnBrk="1" hangingPunct="1">
              <a:buFontTx/>
              <a:buChar char="•"/>
              <a:defRPr/>
            </a:pPr>
            <a:r>
              <a:rPr lang="de-AT" b="1" dirty="0">
                <a:latin typeface="Arial" pitchFamily="34" charset="0"/>
              </a:rPr>
              <a:t>Epoche (Einklammerung) der Vorurteile, des Vorwissens, der Vorliebe und Vorerfahrung</a:t>
            </a:r>
          </a:p>
          <a:p>
            <a:pPr eaLnBrk="1" hangingPunct="1">
              <a:buNone/>
              <a:defRPr/>
            </a:pPr>
            <a:endParaRPr lang="de-AT" b="1" dirty="0">
              <a:latin typeface="Arial" pitchFamily="34" charset="0"/>
            </a:endParaRPr>
          </a:p>
          <a:p>
            <a:pPr eaLnBrk="1" hangingPunct="1">
              <a:buFontTx/>
              <a:buChar char="•"/>
              <a:defRPr/>
            </a:pPr>
            <a:r>
              <a:rPr lang="de-AT" b="1" dirty="0">
                <a:latin typeface="Arial" pitchFamily="34" charset="0"/>
              </a:rPr>
              <a:t>Mut zur Subjektivität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Phänomenologische Vorgangsweise</a:t>
            </a:r>
          </a:p>
        </p:txBody>
      </p:sp>
      <p:sp>
        <p:nvSpPr>
          <p:cNvPr id="27651" name="Rectangle 3"/>
          <p:cNvSpPr>
            <a:spLocks noGrp="1" noChangeArrowheads="1"/>
          </p:cNvSpPr>
          <p:nvPr>
            <p:ph idx="1"/>
          </p:nvPr>
        </p:nvSpPr>
        <p:spPr/>
        <p:txBody>
          <a:bodyPr lIns="92075" tIns="46038" rIns="92075" bIns="46038"/>
          <a:lstStyle/>
          <a:p>
            <a:pPr eaLnBrk="1" hangingPunct="1">
              <a:buFontTx/>
              <a:buChar char="•"/>
              <a:defRPr/>
            </a:pPr>
            <a:r>
              <a:rPr lang="de-AT" b="1" dirty="0">
                <a:latin typeface="Arial" pitchFamily="34" charset="0"/>
              </a:rPr>
              <a:t>Epoche: </a:t>
            </a:r>
            <a:r>
              <a:rPr lang="de-AT" dirty="0">
                <a:latin typeface="Arial" pitchFamily="34" charset="0"/>
              </a:rPr>
              <a:t>Was ist?</a:t>
            </a:r>
          </a:p>
          <a:p>
            <a:pPr eaLnBrk="1" hangingPunct="1">
              <a:buFont typeface="Wingdings" pitchFamily="2" charset="2"/>
              <a:buNone/>
              <a:defRPr/>
            </a:pPr>
            <a:r>
              <a:rPr lang="de-AT" dirty="0">
                <a:latin typeface="Arial" pitchFamily="34" charset="0"/>
              </a:rPr>
              <a:t>                   Wie ist es?</a:t>
            </a:r>
          </a:p>
          <a:p>
            <a:pPr eaLnBrk="1" hangingPunct="1">
              <a:buFontTx/>
              <a:buChar char="•"/>
              <a:defRPr/>
            </a:pPr>
            <a:r>
              <a:rPr lang="de-AT" b="1" dirty="0">
                <a:latin typeface="Arial" pitchFamily="34" charset="0"/>
              </a:rPr>
              <a:t>phänomenologische Destruktion:</a:t>
            </a:r>
            <a:endParaRPr lang="de-AT" dirty="0">
              <a:latin typeface="Arial" pitchFamily="34" charset="0"/>
            </a:endParaRPr>
          </a:p>
          <a:p>
            <a:pPr eaLnBrk="1" hangingPunct="1">
              <a:buFont typeface="Wingdings" pitchFamily="2" charset="2"/>
              <a:buNone/>
              <a:defRPr/>
            </a:pPr>
            <a:r>
              <a:rPr lang="de-AT" dirty="0">
                <a:latin typeface="Arial" pitchFamily="34" charset="0"/>
              </a:rPr>
              <a:t>   Ist es so? Was ist noch?</a:t>
            </a:r>
          </a:p>
          <a:p>
            <a:pPr eaLnBrk="1" hangingPunct="1">
              <a:buFontTx/>
              <a:buChar char="•"/>
              <a:defRPr/>
            </a:pPr>
            <a:r>
              <a:rPr lang="de-AT" b="1" dirty="0">
                <a:latin typeface="Arial" pitchFamily="34" charset="0"/>
              </a:rPr>
              <a:t>phänomenologische Konstruktion:</a:t>
            </a:r>
          </a:p>
          <a:p>
            <a:pPr eaLnBrk="1" hangingPunct="1">
              <a:buFont typeface="Wingdings" pitchFamily="2" charset="2"/>
              <a:buNone/>
              <a:defRPr/>
            </a:pPr>
            <a:r>
              <a:rPr lang="de-AT" dirty="0">
                <a:latin typeface="Arial" pitchFamily="34" charset="0"/>
              </a:rPr>
              <a:t>   Verstehen des Phänomens; </a:t>
            </a:r>
            <a:r>
              <a:rPr lang="de-AT" dirty="0" err="1">
                <a:latin typeface="Arial" pitchFamily="34" charset="0"/>
              </a:rPr>
              <a:t>Evidenzgefühl</a:t>
            </a:r>
            <a:endParaRPr lang="de-AT" dirty="0">
              <a:latin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Begegnungsphilosophie</a:t>
            </a:r>
          </a:p>
        </p:txBody>
      </p:sp>
      <p:sp>
        <p:nvSpPr>
          <p:cNvPr id="30723" name="Rectangle 3"/>
          <p:cNvSpPr>
            <a:spLocks noGrp="1" noChangeArrowheads="1"/>
          </p:cNvSpPr>
          <p:nvPr>
            <p:ph idx="1"/>
          </p:nvPr>
        </p:nvSpPr>
        <p:spPr/>
        <p:txBody>
          <a:bodyPr lIns="92075" tIns="46038" rIns="92075" bIns="46038"/>
          <a:lstStyle/>
          <a:p>
            <a:pPr eaLnBrk="1" hangingPunct="1">
              <a:buFont typeface="Wingdings" pitchFamily="2" charset="2"/>
              <a:buNone/>
              <a:defRPr/>
            </a:pPr>
            <a:endParaRPr lang="de-AT" b="1" dirty="0">
              <a:latin typeface="Arial" pitchFamily="34" charset="0"/>
            </a:endParaRPr>
          </a:p>
          <a:p>
            <a:pPr eaLnBrk="1" hangingPunct="1">
              <a:buFontTx/>
              <a:buChar char="•"/>
              <a:defRPr/>
            </a:pPr>
            <a:r>
              <a:rPr lang="de-AT" b="1" dirty="0">
                <a:latin typeface="Arial" pitchFamily="34" charset="0"/>
              </a:rPr>
              <a:t>Mensch sein heißt angesprochen sein und zu antworten. Der Sinn ereignet sich im Dialog.</a:t>
            </a:r>
          </a:p>
          <a:p>
            <a:pPr eaLnBrk="1" hangingPunct="1">
              <a:buFont typeface="Wingdings" pitchFamily="2" charset="2"/>
              <a:buNone/>
              <a:defRPr/>
            </a:pPr>
            <a:endParaRPr lang="de-AT" b="1" dirty="0">
              <a:latin typeface="Arial" pitchFamily="34" charset="0"/>
            </a:endParaRPr>
          </a:p>
          <a:p>
            <a:pPr eaLnBrk="1" hangingPunct="1">
              <a:buFontTx/>
              <a:buChar char="•"/>
              <a:defRPr/>
            </a:pPr>
            <a:r>
              <a:rPr lang="de-AT" b="1" dirty="0">
                <a:latin typeface="Arial" pitchFamily="34" charset="0"/>
              </a:rPr>
              <a:t>“Das Ich wird erst am Du”</a:t>
            </a:r>
            <a:r>
              <a:rPr lang="de-AT" dirty="0">
                <a:latin typeface="Arial" pitchFamily="34" charset="0"/>
              </a:rPr>
              <a:t>(Buber)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DC236-B6AC-624D-1D3E-D7EF23A14543}"/>
            </a:ext>
          </a:extLst>
        </p:cNvPr>
        <p:cNvGrpSpPr/>
        <p:nvPr/>
      </p:nvGrpSpPr>
      <p:grpSpPr>
        <a:xfrm>
          <a:off x="0" y="0"/>
          <a:ext cx="0" cy="0"/>
          <a:chOff x="0" y="0"/>
          <a:chExt cx="0" cy="0"/>
        </a:xfrm>
      </p:grpSpPr>
      <p:sp>
        <p:nvSpPr>
          <p:cNvPr id="31746" name="Rectangle 2">
            <a:extLst>
              <a:ext uri="{FF2B5EF4-FFF2-40B4-BE49-F238E27FC236}">
                <a16:creationId xmlns:a16="http://schemas.microsoft.com/office/drawing/2014/main" id="{2FB47017-16DF-96EF-463B-2F9126BEE143}"/>
              </a:ext>
            </a:extLst>
          </p:cNvPr>
          <p:cNvSpPr>
            <a:spLocks noGrp="1" noRot="1" noChangeArrowheads="1"/>
          </p:cNvSpPr>
          <p:nvPr>
            <p:ph type="title"/>
          </p:nvPr>
        </p:nvSpPr>
        <p:spPr>
          <a:xfrm>
            <a:off x="1763688" y="260648"/>
            <a:ext cx="7001272" cy="990600"/>
          </a:xfrm>
        </p:spPr>
        <p:txBody>
          <a:bodyPr lIns="92075" tIns="46038" rIns="92075" bIns="46038">
            <a:noAutofit/>
          </a:bodyPr>
          <a:lstStyle/>
          <a:p>
            <a:pPr algn="ctr" eaLnBrk="1" hangingPunct="1">
              <a:defRPr/>
            </a:pPr>
            <a:r>
              <a:rPr lang="de-AT" sz="2800" b="1" dirty="0">
                <a:solidFill>
                  <a:srgbClr val="C00000"/>
                </a:solidFill>
              </a:rPr>
              <a:t>Personal-existentielle Grundmotivationen (GM)</a:t>
            </a:r>
            <a:br>
              <a:rPr lang="de-AT" sz="2800" b="1" dirty="0">
                <a:solidFill>
                  <a:srgbClr val="C00000"/>
                </a:solidFill>
              </a:rPr>
            </a:br>
            <a:r>
              <a:rPr lang="de-AT" sz="1800" b="1" dirty="0">
                <a:solidFill>
                  <a:srgbClr val="C00000"/>
                </a:solidFill>
              </a:rPr>
              <a:t>nach A. Längle</a:t>
            </a:r>
          </a:p>
        </p:txBody>
      </p:sp>
      <p:sp>
        <p:nvSpPr>
          <p:cNvPr id="31747" name="Rectangle 3">
            <a:extLst>
              <a:ext uri="{FF2B5EF4-FFF2-40B4-BE49-F238E27FC236}">
                <a16:creationId xmlns:a16="http://schemas.microsoft.com/office/drawing/2014/main" id="{8B515130-817F-7EA6-C723-2D0482F05260}"/>
              </a:ext>
            </a:extLst>
          </p:cNvPr>
          <p:cNvSpPr>
            <a:spLocks noGrp="1" noChangeArrowheads="1"/>
          </p:cNvSpPr>
          <p:nvPr>
            <p:ph sz="half" idx="1"/>
          </p:nvPr>
        </p:nvSpPr>
        <p:spPr>
          <a:xfrm>
            <a:off x="1969368" y="1600200"/>
            <a:ext cx="3178696" cy="4525963"/>
          </a:xfrm>
        </p:spPr>
        <p:txBody>
          <a:bodyPr lIns="92075" tIns="46038" rIns="92075" bIns="46038"/>
          <a:lstStyle/>
          <a:p>
            <a:pPr eaLnBrk="1" hangingPunct="1">
              <a:buFont typeface="Wingdings" pitchFamily="2" charset="2"/>
              <a:buNone/>
              <a:defRPr/>
            </a:pPr>
            <a:endParaRPr lang="de-AT" b="1" dirty="0">
              <a:latin typeface="Arial" pitchFamily="34" charset="0"/>
            </a:endParaRPr>
          </a:p>
          <a:p>
            <a:pPr eaLnBrk="1" hangingPunct="1">
              <a:buFontTx/>
              <a:buChar char="•"/>
              <a:defRPr/>
            </a:pPr>
            <a:r>
              <a:rPr lang="de-AT" b="1" dirty="0">
                <a:latin typeface="Arial" pitchFamily="34" charset="0"/>
              </a:rPr>
              <a:t>1.GM: Dasein-können</a:t>
            </a:r>
          </a:p>
          <a:p>
            <a:pPr eaLnBrk="1" hangingPunct="1">
              <a:buFontTx/>
              <a:buChar char="•"/>
              <a:defRPr/>
            </a:pPr>
            <a:endParaRPr lang="de-AT" b="1" dirty="0">
              <a:latin typeface="Arial" pitchFamily="34" charset="0"/>
            </a:endParaRPr>
          </a:p>
          <a:p>
            <a:pPr eaLnBrk="1" hangingPunct="1">
              <a:buFont typeface="Wingdings" pitchFamily="2" charset="2"/>
              <a:buNone/>
              <a:defRPr/>
            </a:pPr>
            <a:endParaRPr lang="de-AT" b="1" dirty="0">
              <a:latin typeface="Arial" pitchFamily="34" charset="0"/>
            </a:endParaRPr>
          </a:p>
          <a:p>
            <a:pPr eaLnBrk="1" hangingPunct="1">
              <a:spcBef>
                <a:spcPts val="600"/>
              </a:spcBef>
              <a:buFontTx/>
              <a:buChar char="•"/>
              <a:defRPr/>
            </a:pPr>
            <a:r>
              <a:rPr lang="de-AT" b="1" dirty="0">
                <a:latin typeface="Arial" pitchFamily="34" charset="0"/>
              </a:rPr>
              <a:t>2.GM: </a:t>
            </a:r>
            <a:r>
              <a:rPr lang="de-AT" b="1" dirty="0" err="1">
                <a:latin typeface="Arial" pitchFamily="34" charset="0"/>
              </a:rPr>
              <a:t>Wertsein</a:t>
            </a:r>
            <a:r>
              <a:rPr lang="de-AT" b="1" dirty="0">
                <a:latin typeface="Arial" pitchFamily="34" charset="0"/>
              </a:rPr>
              <a:t>, Werte mögen</a:t>
            </a:r>
          </a:p>
        </p:txBody>
      </p:sp>
      <p:sp>
        <p:nvSpPr>
          <p:cNvPr id="31748" name="Rectangle 4">
            <a:extLst>
              <a:ext uri="{FF2B5EF4-FFF2-40B4-BE49-F238E27FC236}">
                <a16:creationId xmlns:a16="http://schemas.microsoft.com/office/drawing/2014/main" id="{A6397AE5-56E9-A247-F280-B0148F066B3B}"/>
              </a:ext>
            </a:extLst>
          </p:cNvPr>
          <p:cNvSpPr>
            <a:spLocks noGrp="1" noChangeArrowheads="1"/>
          </p:cNvSpPr>
          <p:nvPr>
            <p:ph sz="half" idx="2"/>
          </p:nvPr>
        </p:nvSpPr>
        <p:spPr>
          <a:xfrm>
            <a:off x="5508104" y="1600200"/>
            <a:ext cx="3178696" cy="4525963"/>
          </a:xfrm>
        </p:spPr>
        <p:txBody>
          <a:bodyPr lIns="92075" tIns="46038" rIns="92075" bIns="46038"/>
          <a:lstStyle/>
          <a:p>
            <a:pPr eaLnBrk="1" hangingPunct="1">
              <a:buFont typeface="Wingdings" pitchFamily="2" charset="2"/>
              <a:buNone/>
              <a:defRPr/>
            </a:pPr>
            <a:endParaRPr lang="de-AT" b="1" dirty="0">
              <a:latin typeface="Arial" pitchFamily="34" charset="0"/>
            </a:endParaRPr>
          </a:p>
          <a:p>
            <a:pPr eaLnBrk="1" hangingPunct="1">
              <a:buFontTx/>
              <a:buChar char="•"/>
              <a:defRPr/>
            </a:pPr>
            <a:r>
              <a:rPr lang="de-AT" b="1" dirty="0">
                <a:latin typeface="Arial" pitchFamily="34" charset="0"/>
              </a:rPr>
              <a:t>3.GM: Selbstsein,</a:t>
            </a:r>
          </a:p>
          <a:p>
            <a:pPr eaLnBrk="1" hangingPunct="1">
              <a:lnSpc>
                <a:spcPct val="80000"/>
              </a:lnSpc>
              <a:buFont typeface="Wingdings" pitchFamily="2" charset="2"/>
              <a:buNone/>
              <a:defRPr/>
            </a:pPr>
            <a:r>
              <a:rPr lang="de-AT" b="1" dirty="0">
                <a:latin typeface="Arial" pitchFamily="34" charset="0"/>
              </a:rPr>
              <a:t>     Sosein-dürfen</a:t>
            </a:r>
          </a:p>
          <a:p>
            <a:pPr eaLnBrk="1" hangingPunct="1">
              <a:buFont typeface="Wingdings" pitchFamily="2" charset="2"/>
              <a:buNone/>
              <a:defRPr/>
            </a:pPr>
            <a:endParaRPr lang="de-AT" b="1" dirty="0">
              <a:latin typeface="Arial" pitchFamily="34" charset="0"/>
            </a:endParaRPr>
          </a:p>
          <a:p>
            <a:pPr eaLnBrk="1" hangingPunct="1">
              <a:buFont typeface="Arial" panose="020B0604020202020204" pitchFamily="34" charset="0"/>
              <a:buChar char="•"/>
              <a:defRPr/>
            </a:pPr>
            <a:r>
              <a:rPr lang="de-AT" b="1" dirty="0">
                <a:latin typeface="Arial" pitchFamily="34" charset="0"/>
              </a:rPr>
              <a:t>4.GM: sinnvolles Wollen/Sollen</a:t>
            </a:r>
          </a:p>
          <a:p>
            <a:pPr eaLnBrk="1" hangingPunct="1">
              <a:buFont typeface="Wingdings" pitchFamily="2" charset="2"/>
              <a:buNone/>
              <a:defRPr/>
            </a:pPr>
            <a:endParaRPr lang="de-AT" b="1" dirty="0">
              <a:latin typeface="Arial" pitchFamily="34" charset="0"/>
            </a:endParaRPr>
          </a:p>
        </p:txBody>
      </p:sp>
    </p:spTree>
    <p:extLst>
      <p:ext uri="{BB962C8B-B14F-4D97-AF65-F5344CB8AC3E}">
        <p14:creationId xmlns:p14="http://schemas.microsoft.com/office/powerpoint/2010/main" val="2420632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A6098-27D9-6ED8-1E36-2B70E8263AD0}"/>
            </a:ext>
          </a:extLst>
        </p:cNvPr>
        <p:cNvGrpSpPr/>
        <p:nvPr/>
      </p:nvGrpSpPr>
      <p:grpSpPr>
        <a:xfrm>
          <a:off x="0" y="0"/>
          <a:ext cx="0" cy="0"/>
          <a:chOff x="0" y="0"/>
          <a:chExt cx="0" cy="0"/>
        </a:xfrm>
      </p:grpSpPr>
      <p:sp>
        <p:nvSpPr>
          <p:cNvPr id="32770" name="Rectangle 2">
            <a:extLst>
              <a:ext uri="{FF2B5EF4-FFF2-40B4-BE49-F238E27FC236}">
                <a16:creationId xmlns:a16="http://schemas.microsoft.com/office/drawing/2014/main" id="{31F25F33-24A8-0734-F3F6-C9BF0B7AAE4E}"/>
              </a:ext>
            </a:extLst>
          </p:cNvPr>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Erste personale Grundmotivation</a:t>
            </a:r>
          </a:p>
        </p:txBody>
      </p:sp>
      <p:sp>
        <p:nvSpPr>
          <p:cNvPr id="32771" name="Rectangle 3">
            <a:extLst>
              <a:ext uri="{FF2B5EF4-FFF2-40B4-BE49-F238E27FC236}">
                <a16:creationId xmlns:a16="http://schemas.microsoft.com/office/drawing/2014/main" id="{D469594E-CB51-94EA-D487-470845CE970B}"/>
              </a:ext>
            </a:extLst>
          </p:cNvPr>
          <p:cNvSpPr>
            <a:spLocks noGrp="1" noChangeArrowheads="1"/>
          </p:cNvSpPr>
          <p:nvPr>
            <p:ph idx="1"/>
          </p:nvPr>
        </p:nvSpPr>
        <p:spPr>
          <a:xfrm>
            <a:off x="1942415" y="1412776"/>
            <a:ext cx="6591985" cy="4498446"/>
          </a:xfrm>
        </p:spPr>
        <p:txBody>
          <a:bodyPr lIns="92075" tIns="46038" rIns="92075" bIns="46038">
            <a:normAutofit/>
          </a:bodyPr>
          <a:lstStyle/>
          <a:p>
            <a:pPr eaLnBrk="1" hangingPunct="1">
              <a:buFontTx/>
              <a:buChar char="•"/>
              <a:defRPr/>
            </a:pPr>
            <a:endParaRPr lang="de-AT" b="1" dirty="0">
              <a:latin typeface="Arial" pitchFamily="34" charset="0"/>
            </a:endParaRPr>
          </a:p>
          <a:p>
            <a:pPr eaLnBrk="1" hangingPunct="1">
              <a:buFontTx/>
              <a:buChar char="•"/>
              <a:defRPr/>
            </a:pPr>
            <a:r>
              <a:rPr lang="de-AT" b="1" dirty="0">
                <a:solidFill>
                  <a:srgbClr val="C00000"/>
                </a:solidFill>
                <a:latin typeface="Arial" pitchFamily="34" charset="0"/>
              </a:rPr>
              <a:t>Zentrales Thema: Dasein können</a:t>
            </a:r>
          </a:p>
          <a:p>
            <a:pPr eaLnBrk="1" hangingPunct="1">
              <a:buFont typeface="Wingdings" pitchFamily="2" charset="2"/>
              <a:buNone/>
              <a:defRPr/>
            </a:pPr>
            <a:r>
              <a:rPr lang="de-AT" dirty="0">
                <a:latin typeface="Arial" pitchFamily="34" charset="0"/>
              </a:rPr>
              <a:t>   	Bedingungen, die ein Mensch vorfindet; Raum, Halt, Schutz, Vertrauen</a:t>
            </a:r>
          </a:p>
          <a:p>
            <a:pPr eaLnBrk="1" hangingPunct="1">
              <a:buFontTx/>
              <a:buChar char="•"/>
              <a:defRPr/>
            </a:pPr>
            <a:r>
              <a:rPr lang="de-AT" b="1" dirty="0">
                <a:latin typeface="Arial" pitchFamily="34" charset="0"/>
              </a:rPr>
              <a:t>Psychologische Dynamik: </a:t>
            </a:r>
            <a:r>
              <a:rPr lang="de-AT" dirty="0">
                <a:latin typeface="Arial" pitchFamily="34" charset="0"/>
              </a:rPr>
              <a:t>Angenommen-Sein, Annehmen-Können</a:t>
            </a:r>
            <a:r>
              <a:rPr lang="de-AT" sz="2800" dirty="0">
                <a:latin typeface="Arial" pitchFamily="34" charset="0"/>
              </a:rPr>
              <a:t>.</a:t>
            </a:r>
          </a:p>
          <a:p>
            <a:pPr>
              <a:buFontTx/>
              <a:buChar char="•"/>
              <a:defRPr/>
            </a:pPr>
            <a:r>
              <a:rPr lang="de-AT" sz="1900" b="1" dirty="0">
                <a:solidFill>
                  <a:srgbClr val="C00000"/>
                </a:solidFill>
                <a:latin typeface="Arial" pitchFamily="34" charset="0"/>
              </a:rPr>
              <a:t>Instrumentale Voraussetzung: </a:t>
            </a:r>
            <a:r>
              <a:rPr lang="de-AT" sz="1900" dirty="0">
                <a:latin typeface="Arial" pitchFamily="34" charset="0"/>
              </a:rPr>
              <a:t>Wahrnehmen des Faktischen, der Bedingungen</a:t>
            </a:r>
          </a:p>
          <a:p>
            <a:pPr>
              <a:buFontTx/>
              <a:buChar char="•"/>
              <a:defRPr/>
            </a:pPr>
            <a:r>
              <a:rPr lang="de-AT" sz="1900" b="1" dirty="0">
                <a:solidFill>
                  <a:srgbClr val="C00000"/>
                </a:solidFill>
                <a:latin typeface="Arial" pitchFamily="34" charset="0"/>
              </a:rPr>
              <a:t>Pathologie: </a:t>
            </a:r>
            <a:r>
              <a:rPr lang="de-AT" sz="1900" dirty="0">
                <a:latin typeface="Arial" pitchFamily="34" charset="0"/>
              </a:rPr>
              <a:t>Angst, Zwang, Schizophrenie</a:t>
            </a:r>
          </a:p>
          <a:p>
            <a:pPr>
              <a:buFontTx/>
              <a:buChar char="•"/>
              <a:defRPr/>
            </a:pPr>
            <a:endParaRPr lang="de-AT" sz="1900" b="1" dirty="0">
              <a:latin typeface="Arial" pitchFamily="34" charset="0"/>
            </a:endParaRPr>
          </a:p>
          <a:p>
            <a:pPr>
              <a:spcBef>
                <a:spcPts val="0"/>
              </a:spcBef>
              <a:buFontTx/>
              <a:buChar char="•"/>
              <a:defRPr/>
            </a:pPr>
            <a:r>
              <a:rPr lang="de-AT" sz="1400" dirty="0">
                <a:latin typeface="Arial" pitchFamily="34" charset="0"/>
              </a:rPr>
              <a:t>Selbsterfahrungsfrage:</a:t>
            </a:r>
          </a:p>
          <a:p>
            <a:pPr>
              <a:spcBef>
                <a:spcPts val="0"/>
              </a:spcBef>
              <a:buNone/>
              <a:defRPr/>
            </a:pPr>
            <a:r>
              <a:rPr lang="de-AT" sz="1400" dirty="0">
                <a:latin typeface="Arial" pitchFamily="34" charset="0"/>
              </a:rPr>
              <a:t>	z.B.: Was erfahre, erlebe ich, wenn ich angenommen werde? Was tue ich, wenn ich annehme?</a:t>
            </a:r>
          </a:p>
          <a:p>
            <a:pPr eaLnBrk="1" hangingPunct="1">
              <a:buFontTx/>
              <a:buChar char="•"/>
              <a:defRPr/>
            </a:pPr>
            <a:endParaRPr lang="de-AT" sz="2800" dirty="0">
              <a:latin typeface="Arial" pitchFamily="34" charset="0"/>
            </a:endParaRPr>
          </a:p>
          <a:p>
            <a:pPr eaLnBrk="1" hangingPunct="1">
              <a:buFontTx/>
              <a:buChar char="•"/>
              <a:defRPr/>
            </a:pPr>
            <a:endParaRPr lang="de-AT" sz="2800" b="1" dirty="0">
              <a:latin typeface="Arial" pitchFamily="34" charset="0"/>
            </a:endParaRPr>
          </a:p>
        </p:txBody>
      </p:sp>
    </p:spTree>
    <p:extLst>
      <p:ext uri="{BB962C8B-B14F-4D97-AF65-F5344CB8AC3E}">
        <p14:creationId xmlns:p14="http://schemas.microsoft.com/office/powerpoint/2010/main" val="1017038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CF327-65F0-0F8E-B9DF-31B1D22ED3F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DB5D08E-6E96-2FE1-86A5-5040B2A928CC}"/>
              </a:ext>
            </a:extLst>
          </p:cNvPr>
          <p:cNvSpPr>
            <a:spLocks noGrp="1"/>
          </p:cNvSpPr>
          <p:nvPr>
            <p:ph type="title"/>
          </p:nvPr>
        </p:nvSpPr>
        <p:spPr/>
        <p:txBody>
          <a:bodyPr>
            <a:normAutofit/>
          </a:bodyPr>
          <a:lstStyle/>
          <a:p>
            <a:r>
              <a:rPr lang="de-DE" sz="2800" b="1" dirty="0">
                <a:solidFill>
                  <a:srgbClr val="C00000"/>
                </a:solidFill>
              </a:rPr>
              <a:t>Übersicht:  Erste personale Grundmotivation - Psychodynamik </a:t>
            </a:r>
          </a:p>
        </p:txBody>
      </p:sp>
      <p:sp>
        <p:nvSpPr>
          <p:cNvPr id="3" name="Inhaltsplatzhalter 2">
            <a:extLst>
              <a:ext uri="{FF2B5EF4-FFF2-40B4-BE49-F238E27FC236}">
                <a16:creationId xmlns:a16="http://schemas.microsoft.com/office/drawing/2014/main" id="{1559483F-A885-3CF9-80F3-E0E39AEEFE69}"/>
              </a:ext>
            </a:extLst>
          </p:cNvPr>
          <p:cNvSpPr>
            <a:spLocks noGrp="1"/>
          </p:cNvSpPr>
          <p:nvPr>
            <p:ph idx="1"/>
          </p:nvPr>
        </p:nvSpPr>
        <p:spPr>
          <a:xfrm>
            <a:off x="2555776" y="2133600"/>
            <a:ext cx="5978624" cy="3777622"/>
          </a:xfrm>
        </p:spPr>
        <p:txBody>
          <a:bodyPr>
            <a:normAutofit fontScale="32500" lnSpcReduction="20000"/>
          </a:bodyPr>
          <a:lstStyle/>
          <a:p>
            <a:pPr>
              <a:lnSpc>
                <a:spcPct val="80000"/>
              </a:lnSpc>
              <a:buNone/>
            </a:pPr>
            <a:endParaRPr lang="de-AT" sz="4400" dirty="0">
              <a:latin typeface="Arial" charset="0"/>
            </a:endParaRPr>
          </a:p>
          <a:p>
            <a:pPr>
              <a:lnSpc>
                <a:spcPct val="80000"/>
              </a:lnSpc>
              <a:buNone/>
            </a:pPr>
            <a:r>
              <a:rPr lang="de-AT" sz="4400" dirty="0">
                <a:latin typeface="Arial" charset="0"/>
              </a:rPr>
              <a:t>				</a:t>
            </a:r>
            <a:r>
              <a:rPr lang="de-AT" sz="4400" b="1" dirty="0">
                <a:latin typeface="Arial" charset="0"/>
              </a:rPr>
              <a:t>Dasein-können</a:t>
            </a:r>
            <a:endParaRPr lang="de-DE" sz="4400" b="1" dirty="0">
              <a:latin typeface="Arial" charset="0"/>
            </a:endParaRPr>
          </a:p>
          <a:p>
            <a:pPr>
              <a:lnSpc>
                <a:spcPct val="80000"/>
              </a:lnSpc>
              <a:buNone/>
            </a:pPr>
            <a:endParaRPr lang="de-DE" sz="3200" dirty="0">
              <a:latin typeface="Arial" charset="0"/>
            </a:endParaRPr>
          </a:p>
          <a:p>
            <a:pPr>
              <a:lnSpc>
                <a:spcPct val="80000"/>
              </a:lnSpc>
              <a:buNone/>
            </a:pPr>
            <a:endParaRPr lang="de-DE" sz="3200" b="1" dirty="0">
              <a:latin typeface="Arial" charset="0"/>
            </a:endParaRPr>
          </a:p>
          <a:p>
            <a:pPr>
              <a:lnSpc>
                <a:spcPct val="80000"/>
              </a:lnSpc>
              <a:buNone/>
            </a:pPr>
            <a:r>
              <a:rPr lang="de-DE" sz="3200" b="1" dirty="0" err="1">
                <a:latin typeface="Arial" charset="0"/>
              </a:rPr>
              <a:t>Copingreaktionen</a:t>
            </a:r>
            <a:r>
              <a:rPr lang="de-DE" sz="3200" dirty="0">
                <a:latin typeface="Arial" charset="0"/>
              </a:rPr>
              <a:t>	</a:t>
            </a:r>
          </a:p>
          <a:p>
            <a:pPr>
              <a:lnSpc>
                <a:spcPct val="80000"/>
              </a:lnSpc>
              <a:buNone/>
            </a:pPr>
            <a:r>
              <a:rPr lang="de-DE" sz="3200" dirty="0">
                <a:latin typeface="Arial" charset="0"/>
              </a:rPr>
              <a:t>(= Psychodynamik der		           (= </a:t>
            </a:r>
            <a:r>
              <a:rPr lang="de-DE" sz="3200" dirty="0" err="1">
                <a:latin typeface="Arial" charset="0"/>
              </a:rPr>
              <a:t>Personierung</a:t>
            </a:r>
            <a:r>
              <a:rPr lang="de-DE" sz="3200" dirty="0">
                <a:latin typeface="Arial" charset="0"/>
              </a:rPr>
              <a:t> des Daseins)</a:t>
            </a:r>
          </a:p>
          <a:p>
            <a:pPr>
              <a:lnSpc>
                <a:spcPct val="80000"/>
              </a:lnSpc>
              <a:buNone/>
            </a:pPr>
            <a:r>
              <a:rPr lang="de-DE" sz="3200" dirty="0">
                <a:latin typeface="Arial" charset="0"/>
              </a:rPr>
              <a:t>Überlebenssicherung)</a:t>
            </a:r>
          </a:p>
          <a:p>
            <a:pPr>
              <a:lnSpc>
                <a:spcPct val="80000"/>
              </a:lnSpc>
              <a:buNone/>
            </a:pPr>
            <a:endParaRPr lang="de-DE" sz="3200" dirty="0">
              <a:latin typeface="Arial" charset="0"/>
            </a:endParaRPr>
          </a:p>
          <a:p>
            <a:pPr>
              <a:lnSpc>
                <a:spcPct val="80000"/>
              </a:lnSpc>
              <a:buNone/>
            </a:pPr>
            <a:r>
              <a:rPr lang="de-DE" sz="3200" b="1" dirty="0">
                <a:latin typeface="Arial" charset="0"/>
              </a:rPr>
              <a:t>Vermeidung: </a:t>
            </a:r>
            <a:r>
              <a:rPr lang="de-DE" sz="3200" dirty="0">
                <a:latin typeface="Arial" charset="0"/>
              </a:rPr>
              <a:t>Flucht		                            </a:t>
            </a:r>
            <a:r>
              <a:rPr lang="de-DE" sz="3200" b="1" dirty="0">
                <a:latin typeface="Arial" charset="0"/>
              </a:rPr>
              <a:t>Voraussetzungen</a:t>
            </a:r>
            <a:r>
              <a:rPr lang="de-DE" sz="3200" dirty="0">
                <a:latin typeface="Arial" charset="0"/>
              </a:rPr>
              <a:t> </a:t>
            </a:r>
            <a:r>
              <a:rPr lang="de-DE" sz="3200" i="1" dirty="0">
                <a:latin typeface="Arial" charset="0"/>
              </a:rPr>
              <a:t>f. Dasein</a:t>
            </a:r>
            <a:r>
              <a:rPr lang="de-DE" sz="3200" dirty="0">
                <a:latin typeface="Arial" charset="0"/>
              </a:rPr>
              <a:t>:</a:t>
            </a:r>
          </a:p>
          <a:p>
            <a:pPr>
              <a:lnSpc>
                <a:spcPct val="80000"/>
              </a:lnSpc>
              <a:buNone/>
            </a:pPr>
            <a:r>
              <a:rPr lang="de-DE" sz="3200" b="1" dirty="0">
                <a:latin typeface="Arial" charset="0"/>
              </a:rPr>
              <a:t>Aktivismus: </a:t>
            </a:r>
            <a:r>
              <a:rPr lang="de-DE" sz="3200" dirty="0">
                <a:latin typeface="Arial" charset="0"/>
              </a:rPr>
              <a:t>Ankämpfen 		                 Schutz, Raum, Halt</a:t>
            </a:r>
          </a:p>
          <a:p>
            <a:pPr>
              <a:lnSpc>
                <a:spcPct val="80000"/>
              </a:lnSpc>
              <a:buNone/>
            </a:pPr>
            <a:r>
              <a:rPr lang="de-DE" sz="3200" b="1" dirty="0">
                <a:latin typeface="Arial" charset="0"/>
              </a:rPr>
              <a:t>Aggression: </a:t>
            </a:r>
            <a:r>
              <a:rPr lang="de-DE" sz="3200" dirty="0">
                <a:latin typeface="Arial" charset="0"/>
              </a:rPr>
              <a:t>Hass</a:t>
            </a:r>
          </a:p>
          <a:p>
            <a:pPr>
              <a:lnSpc>
                <a:spcPct val="80000"/>
              </a:lnSpc>
              <a:buNone/>
            </a:pPr>
            <a:r>
              <a:rPr lang="de-DE" sz="3200" b="1" dirty="0">
                <a:latin typeface="Arial" charset="0"/>
              </a:rPr>
              <a:t>Totstellreflex: </a:t>
            </a:r>
            <a:r>
              <a:rPr lang="de-DE" sz="3200" dirty="0">
                <a:latin typeface="Arial" charset="0"/>
              </a:rPr>
              <a:t>Erstarrung/ Lähmung 		   </a:t>
            </a:r>
            <a:r>
              <a:rPr lang="de-DE" sz="3200" b="1" dirty="0">
                <a:latin typeface="Arial" charset="0"/>
              </a:rPr>
              <a:t>Tiefste Aktivität:</a:t>
            </a:r>
            <a:r>
              <a:rPr lang="de-DE" sz="3200" dirty="0">
                <a:latin typeface="Arial" charset="0"/>
              </a:rPr>
              <a:t> </a:t>
            </a:r>
          </a:p>
          <a:p>
            <a:pPr>
              <a:lnSpc>
                <a:spcPct val="80000"/>
              </a:lnSpc>
              <a:buNone/>
            </a:pPr>
            <a:r>
              <a:rPr lang="de-DE" sz="3200" dirty="0">
                <a:latin typeface="Arial" charset="0"/>
              </a:rPr>
              <a:t>			 		                            Vertrauen</a:t>
            </a:r>
          </a:p>
          <a:p>
            <a:pPr>
              <a:lnSpc>
                <a:spcPct val="80000"/>
              </a:lnSpc>
              <a:buNone/>
            </a:pPr>
            <a:endParaRPr lang="de-DE" sz="3200" dirty="0">
              <a:latin typeface="Arial" charset="0"/>
            </a:endParaRPr>
          </a:p>
          <a:p>
            <a:pPr>
              <a:lnSpc>
                <a:spcPct val="80000"/>
              </a:lnSpc>
              <a:buNone/>
            </a:pPr>
            <a:r>
              <a:rPr lang="de-DE" sz="3200" dirty="0">
                <a:latin typeface="Arial" charset="0"/>
              </a:rPr>
              <a:t>		 			                             </a:t>
            </a:r>
            <a:r>
              <a:rPr lang="de-DE" sz="3200" b="1" dirty="0">
                <a:latin typeface="Arial" charset="0"/>
              </a:rPr>
              <a:t>Tiefstes Erfassen der Realität</a:t>
            </a:r>
            <a:r>
              <a:rPr lang="de-DE" sz="3200" dirty="0">
                <a:latin typeface="Arial" charset="0"/>
              </a:rPr>
              <a:t>: </a:t>
            </a:r>
            <a:endParaRPr lang="de-DE" sz="3200" b="1" dirty="0">
              <a:latin typeface="Arial" charset="0"/>
            </a:endParaRPr>
          </a:p>
          <a:p>
            <a:pPr>
              <a:lnSpc>
                <a:spcPct val="80000"/>
              </a:lnSpc>
              <a:buNone/>
            </a:pPr>
            <a:r>
              <a:rPr lang="de-DE" sz="3200" b="1" dirty="0">
                <a:latin typeface="Arial" charset="0"/>
              </a:rPr>
              <a:t>					                             </a:t>
            </a:r>
            <a:r>
              <a:rPr lang="de-DE" sz="3200" dirty="0" err="1">
                <a:latin typeface="Arial" charset="0"/>
              </a:rPr>
              <a:t>Seinsgrund</a:t>
            </a:r>
            <a:r>
              <a:rPr lang="de-DE" sz="3200" dirty="0">
                <a:latin typeface="Arial" charset="0"/>
              </a:rPr>
              <a:t> 			</a:t>
            </a:r>
            <a:endParaRPr lang="de-DE" sz="3200" b="1" dirty="0">
              <a:latin typeface="Arial" charset="0"/>
            </a:endParaRPr>
          </a:p>
          <a:p>
            <a:pPr>
              <a:lnSpc>
                <a:spcPct val="80000"/>
              </a:lnSpc>
              <a:buNone/>
            </a:pPr>
            <a:r>
              <a:rPr lang="de-DE" sz="3200" b="1" dirty="0">
                <a:latin typeface="Arial" charset="0"/>
              </a:rPr>
              <a:t>					</a:t>
            </a:r>
            <a:r>
              <a:rPr lang="de-DE" sz="3200" dirty="0">
                <a:latin typeface="Arial" charset="0"/>
              </a:rPr>
              <a:t>				</a:t>
            </a:r>
            <a:endParaRPr lang="de-DE" dirty="0"/>
          </a:p>
        </p:txBody>
      </p:sp>
      <p:cxnSp>
        <p:nvCxnSpPr>
          <p:cNvPr id="5" name="Gerade Verbindung mit Pfeil 4">
            <a:extLst>
              <a:ext uri="{FF2B5EF4-FFF2-40B4-BE49-F238E27FC236}">
                <a16:creationId xmlns:a16="http://schemas.microsoft.com/office/drawing/2014/main" id="{27B403BF-5D99-5123-A19E-FE806E7A6050}"/>
              </a:ext>
            </a:extLst>
          </p:cNvPr>
          <p:cNvCxnSpPr>
            <a:cxnSpLocks/>
          </p:cNvCxnSpPr>
          <p:nvPr/>
        </p:nvCxnSpPr>
        <p:spPr>
          <a:xfrm flipH="1">
            <a:off x="3275856" y="2564904"/>
            <a:ext cx="576064"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a:extLst>
              <a:ext uri="{FF2B5EF4-FFF2-40B4-BE49-F238E27FC236}">
                <a16:creationId xmlns:a16="http://schemas.microsoft.com/office/drawing/2014/main" id="{EC393CEC-77FB-2ED5-75FD-FCFF3A7C8444}"/>
              </a:ext>
            </a:extLst>
          </p:cNvPr>
          <p:cNvCxnSpPr>
            <a:cxnSpLocks/>
          </p:cNvCxnSpPr>
          <p:nvPr/>
        </p:nvCxnSpPr>
        <p:spPr>
          <a:xfrm>
            <a:off x="4572000" y="2564904"/>
            <a:ext cx="792088"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1B9DAB91-287E-AD4A-BC85-5B0D46F8F1DB}"/>
              </a:ext>
            </a:extLst>
          </p:cNvPr>
          <p:cNvCxnSpPr>
            <a:cxnSpLocks/>
          </p:cNvCxnSpPr>
          <p:nvPr/>
        </p:nvCxnSpPr>
        <p:spPr>
          <a:xfrm>
            <a:off x="5724128" y="3573016"/>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4A1A4E22-183D-FE1D-4D47-9C02E61987CD}"/>
              </a:ext>
            </a:extLst>
          </p:cNvPr>
          <p:cNvCxnSpPr/>
          <p:nvPr/>
        </p:nvCxnSpPr>
        <p:spPr>
          <a:xfrm>
            <a:off x="6012160" y="4365104"/>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491E386A-2A6B-120C-3EF6-880C4CD9A6A8}"/>
              </a:ext>
            </a:extLst>
          </p:cNvPr>
          <p:cNvCxnSpPr>
            <a:cxnSpLocks/>
          </p:cNvCxnSpPr>
          <p:nvPr/>
        </p:nvCxnSpPr>
        <p:spPr>
          <a:xfrm>
            <a:off x="6012160" y="4941168"/>
            <a:ext cx="0"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6570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3A4B6-1CFA-3357-4089-775475F50510}"/>
            </a:ext>
          </a:extLst>
        </p:cNvPr>
        <p:cNvGrpSpPr/>
        <p:nvPr/>
      </p:nvGrpSpPr>
      <p:grpSpPr>
        <a:xfrm>
          <a:off x="0" y="0"/>
          <a:ext cx="0" cy="0"/>
          <a:chOff x="0" y="0"/>
          <a:chExt cx="0" cy="0"/>
        </a:xfrm>
      </p:grpSpPr>
      <p:sp>
        <p:nvSpPr>
          <p:cNvPr id="44034" name="Rectangle 2">
            <a:extLst>
              <a:ext uri="{FF2B5EF4-FFF2-40B4-BE49-F238E27FC236}">
                <a16:creationId xmlns:a16="http://schemas.microsoft.com/office/drawing/2014/main" id="{93240B59-BE73-22BF-5ED3-3046BB3E1618}"/>
              </a:ext>
            </a:extLst>
          </p:cNvPr>
          <p:cNvSpPr>
            <a:spLocks noGrp="1" noChangeArrowheads="1"/>
          </p:cNvSpPr>
          <p:nvPr>
            <p:ph type="title"/>
          </p:nvPr>
        </p:nvSpPr>
        <p:spPr/>
        <p:txBody>
          <a:bodyPr>
            <a:normAutofit/>
          </a:bodyPr>
          <a:lstStyle/>
          <a:p>
            <a:pPr eaLnBrk="1" fontAlgn="auto" hangingPunct="1">
              <a:spcAft>
                <a:spcPts val="0"/>
              </a:spcAft>
              <a:defRPr/>
            </a:pPr>
            <a:r>
              <a:rPr lang="de-AT" sz="2800" b="1" dirty="0">
                <a:solidFill>
                  <a:srgbClr val="C00000"/>
                </a:solidFill>
              </a:rPr>
              <a:t>Zweite personale Grundmotivation</a:t>
            </a:r>
          </a:p>
        </p:txBody>
      </p:sp>
      <p:sp>
        <p:nvSpPr>
          <p:cNvPr id="12291" name="Rectangle 3">
            <a:extLst>
              <a:ext uri="{FF2B5EF4-FFF2-40B4-BE49-F238E27FC236}">
                <a16:creationId xmlns:a16="http://schemas.microsoft.com/office/drawing/2014/main" id="{0E4BBA15-6E05-36F9-203D-DA811A8BC85C}"/>
              </a:ext>
            </a:extLst>
          </p:cNvPr>
          <p:cNvSpPr>
            <a:spLocks noGrp="1"/>
          </p:cNvSpPr>
          <p:nvPr>
            <p:ph sz="quarter" idx="1"/>
          </p:nvPr>
        </p:nvSpPr>
        <p:spPr>
          <a:xfrm>
            <a:off x="1619672" y="1268760"/>
            <a:ext cx="7416824" cy="5205065"/>
          </a:xfrm>
        </p:spPr>
        <p:txBody>
          <a:bodyPr/>
          <a:lstStyle/>
          <a:p>
            <a:pPr eaLnBrk="1" hangingPunct="1">
              <a:buFontTx/>
              <a:buChar char="•"/>
            </a:pPr>
            <a:endParaRPr lang="de-AT" altLang="de-DE" b="1" dirty="0"/>
          </a:p>
          <a:p>
            <a:pPr eaLnBrk="1" hangingPunct="1">
              <a:buFont typeface="Wingdings 2" panose="05020102010507070707" pitchFamily="18" charset="2"/>
              <a:buNone/>
            </a:pPr>
            <a:r>
              <a:rPr lang="de-AT" altLang="de-DE" b="1" dirty="0">
                <a:solidFill>
                  <a:srgbClr val="C00000"/>
                </a:solidFill>
              </a:rPr>
              <a:t>●</a:t>
            </a:r>
            <a:r>
              <a:rPr lang="de-AT" altLang="de-DE" b="1" dirty="0">
                <a:solidFill>
                  <a:schemeClr val="accent2"/>
                </a:solidFill>
              </a:rPr>
              <a:t> </a:t>
            </a:r>
            <a:r>
              <a:rPr lang="de-AT" altLang="de-DE" b="1" dirty="0">
                <a:solidFill>
                  <a:srgbClr val="C00000"/>
                </a:solidFill>
              </a:rPr>
              <a:t>Zentrales Thema: </a:t>
            </a:r>
            <a:r>
              <a:rPr lang="de-AT" altLang="de-DE" b="1" dirty="0" err="1">
                <a:solidFill>
                  <a:srgbClr val="C00000"/>
                </a:solidFill>
              </a:rPr>
              <a:t>Wertsein</a:t>
            </a:r>
            <a:r>
              <a:rPr lang="de-AT" altLang="de-DE" b="1" dirty="0">
                <a:solidFill>
                  <a:srgbClr val="C00000"/>
                </a:solidFill>
              </a:rPr>
              <a:t> und Werte- Mögen.</a:t>
            </a:r>
          </a:p>
          <a:p>
            <a:pPr eaLnBrk="1" hangingPunct="1">
              <a:buFont typeface="Wingdings" panose="05000000000000000000" pitchFamily="2" charset="2"/>
              <a:buNone/>
            </a:pPr>
            <a:r>
              <a:rPr lang="de-AT" altLang="de-DE" dirty="0"/>
              <a:t>   </a:t>
            </a:r>
            <a:r>
              <a:rPr lang="de-AT" altLang="de-DE" dirty="0">
                <a:latin typeface="Arial" panose="020B0604020202020204" pitchFamily="34" charset="0"/>
                <a:cs typeface="Arial" panose="020B0604020202020204" pitchFamily="34" charset="0"/>
              </a:rPr>
              <a:t>Grundwert: “Ich bin und dass ich bin, ist gut”.</a:t>
            </a:r>
          </a:p>
          <a:p>
            <a:pPr eaLnBrk="1" hangingPunct="1">
              <a:buFont typeface="Wingdings" panose="05000000000000000000" pitchFamily="2" charset="2"/>
              <a:buNone/>
            </a:pPr>
            <a:endParaRPr lang="de-AT" altLang="de-DE" sz="1600" dirty="0">
              <a:latin typeface="Arial" panose="020B0604020202020204" pitchFamily="34" charset="0"/>
              <a:cs typeface="Arial" panose="020B0604020202020204" pitchFamily="34" charset="0"/>
            </a:endParaRPr>
          </a:p>
          <a:p>
            <a:pPr eaLnBrk="1" hangingPunct="1">
              <a:buFont typeface="Wingdings 2" panose="05020102010507070707" pitchFamily="18" charset="2"/>
              <a:buNone/>
            </a:pPr>
            <a:r>
              <a:rPr lang="de-AT" altLang="de-DE" b="1" dirty="0">
                <a:solidFill>
                  <a:srgbClr val="C00000"/>
                </a:solidFill>
                <a:latin typeface="Arial" panose="020B0604020202020204" pitchFamily="34" charset="0"/>
                <a:cs typeface="Arial" panose="020B0604020202020204" pitchFamily="34" charset="0"/>
              </a:rPr>
              <a:t>●</a:t>
            </a:r>
            <a:r>
              <a:rPr lang="de-AT" altLang="de-DE" b="1" dirty="0">
                <a:solidFill>
                  <a:schemeClr val="accent2"/>
                </a:solidFill>
                <a:latin typeface="Arial" panose="020B0604020202020204" pitchFamily="34" charset="0"/>
                <a:cs typeface="Arial" panose="020B0604020202020204" pitchFamily="34" charset="0"/>
              </a:rPr>
              <a:t> </a:t>
            </a:r>
            <a:r>
              <a:rPr lang="de-AT" altLang="de-DE" b="1" dirty="0">
                <a:solidFill>
                  <a:srgbClr val="C00000"/>
                </a:solidFill>
                <a:latin typeface="Arial" panose="020B0604020202020204" pitchFamily="34" charset="0"/>
                <a:cs typeface="Arial" panose="020B0604020202020204" pitchFamily="34" charset="0"/>
              </a:rPr>
              <a:t>Psychologische Dynamik: </a:t>
            </a:r>
            <a:r>
              <a:rPr lang="de-AT" altLang="de-DE" dirty="0">
                <a:latin typeface="Arial" panose="020B0604020202020204" pitchFamily="34" charset="0"/>
                <a:cs typeface="Arial" panose="020B0604020202020204" pitchFamily="34" charset="0"/>
              </a:rPr>
              <a:t>Zuwendung erhalten und Zuwendung mögen</a:t>
            </a:r>
          </a:p>
          <a:p>
            <a:pPr marL="0" indent="0" eaLnBrk="1" hangingPunct="1">
              <a:buNone/>
            </a:pPr>
            <a:r>
              <a:rPr lang="de-DE" altLang="de-DE" b="1" dirty="0">
                <a:solidFill>
                  <a:srgbClr val="C00000"/>
                </a:solidFill>
                <a:latin typeface="Arial" panose="020B0604020202020204" pitchFamily="34" charset="0"/>
                <a:cs typeface="Arial" panose="020B0604020202020204" pitchFamily="34" charset="0"/>
              </a:rPr>
              <a:t>● Instrumentale Voraussetzung: </a:t>
            </a:r>
            <a:r>
              <a:rPr lang="de-DE" altLang="de-DE" dirty="0">
                <a:latin typeface="Arial" panose="020B0604020202020204" pitchFamily="34" charset="0"/>
                <a:cs typeface="Arial" panose="020B0604020202020204" pitchFamily="34" charset="0"/>
              </a:rPr>
              <a:t>Fühlen, die Emotion</a:t>
            </a:r>
          </a:p>
          <a:p>
            <a:pPr eaLnBrk="1" hangingPunct="1">
              <a:buFont typeface="Wingdings 2" panose="05020102010507070707" pitchFamily="18" charset="2"/>
              <a:buNone/>
            </a:pPr>
            <a:endParaRPr lang="de-DE" altLang="de-DE" b="1" dirty="0">
              <a:latin typeface="Arial" panose="020B0604020202020204" pitchFamily="34" charset="0"/>
              <a:cs typeface="Arial" panose="020B0604020202020204" pitchFamily="34" charset="0"/>
            </a:endParaRPr>
          </a:p>
          <a:p>
            <a:pPr eaLnBrk="1" hangingPunct="1">
              <a:buFont typeface="Wingdings 2" panose="05020102010507070707" pitchFamily="18" charset="2"/>
              <a:buNone/>
            </a:pPr>
            <a:r>
              <a:rPr lang="de-DE" altLang="de-DE" b="1" dirty="0">
                <a:solidFill>
                  <a:srgbClr val="C00000"/>
                </a:solidFill>
                <a:latin typeface="Arial" panose="020B0604020202020204" pitchFamily="34" charset="0"/>
                <a:cs typeface="Arial" panose="020B0604020202020204" pitchFamily="34" charset="0"/>
              </a:rPr>
              <a:t>●</a:t>
            </a:r>
            <a:r>
              <a:rPr lang="de-DE" altLang="de-DE" b="1" dirty="0">
                <a:latin typeface="Arial" panose="020B0604020202020204" pitchFamily="34" charset="0"/>
                <a:cs typeface="Arial" panose="020B0604020202020204" pitchFamily="34" charset="0"/>
              </a:rPr>
              <a:t>  </a:t>
            </a:r>
            <a:r>
              <a:rPr lang="de-DE" altLang="de-DE" b="1" dirty="0">
                <a:solidFill>
                  <a:srgbClr val="C00000"/>
                </a:solidFill>
                <a:latin typeface="Arial" panose="020B0604020202020204" pitchFamily="34" charset="0"/>
                <a:cs typeface="Arial" panose="020B0604020202020204" pitchFamily="34" charset="0"/>
              </a:rPr>
              <a:t>Pathologie: </a:t>
            </a:r>
            <a:r>
              <a:rPr lang="de-DE" altLang="de-DE" dirty="0">
                <a:solidFill>
                  <a:schemeClr val="tx1"/>
                </a:solidFill>
                <a:latin typeface="Arial" panose="020B0604020202020204" pitchFamily="34" charset="0"/>
                <a:cs typeface="Arial" panose="020B0604020202020204" pitchFamily="34" charset="0"/>
              </a:rPr>
              <a:t>affektiver Störungsbereich</a:t>
            </a:r>
          </a:p>
          <a:p>
            <a:pPr eaLnBrk="1" hangingPunct="1">
              <a:buFont typeface="Wingdings 2" panose="05020102010507070707" pitchFamily="18" charset="2"/>
              <a:buNone/>
            </a:pPr>
            <a:endParaRPr lang="de-DE" altLang="de-DE" b="1" dirty="0"/>
          </a:p>
          <a:p>
            <a:pPr eaLnBrk="1" hangingPunct="1">
              <a:buFont typeface="Wingdings 2" panose="05020102010507070707" pitchFamily="18" charset="2"/>
              <a:buNone/>
            </a:pPr>
            <a:endParaRPr lang="de-DE" altLang="de-DE" b="1" dirty="0"/>
          </a:p>
          <a:p>
            <a:pPr eaLnBrk="1" hangingPunct="1">
              <a:buFont typeface="Wingdings 2" panose="05020102010507070707" pitchFamily="18" charset="2"/>
              <a:buNone/>
            </a:pPr>
            <a:r>
              <a:rPr lang="de-DE" altLang="de-DE" b="1" dirty="0"/>
              <a:t>	</a:t>
            </a:r>
            <a:r>
              <a:rPr lang="de-DE" altLang="de-DE" sz="1400" dirty="0">
                <a:latin typeface="Arial" panose="020B0604020202020204" pitchFamily="34" charset="0"/>
                <a:cs typeface="Arial" panose="020B0604020202020204" pitchFamily="34" charset="0"/>
              </a:rPr>
              <a:t>Selbsterfahrungsfrage:  z.B.:  Wer hat das Gefühl gemocht zu werden, willkommen zu sein, zentral gestaltet in meinem Leben?</a:t>
            </a:r>
          </a:p>
          <a:p>
            <a:pPr eaLnBrk="1" hangingPunct="1">
              <a:buFont typeface="Wingdings 2" panose="05020102010507070707" pitchFamily="18" charset="2"/>
              <a:buNone/>
            </a:pPr>
            <a:endParaRPr lang="de-AT" altLang="de-DE" b="1" dirty="0"/>
          </a:p>
          <a:p>
            <a:pPr eaLnBrk="1" hangingPunct="1"/>
            <a:endParaRPr lang="de-AT" altLang="de-DE" dirty="0"/>
          </a:p>
        </p:txBody>
      </p:sp>
    </p:spTree>
    <p:extLst>
      <p:ext uri="{BB962C8B-B14F-4D97-AF65-F5344CB8AC3E}">
        <p14:creationId xmlns:p14="http://schemas.microsoft.com/office/powerpoint/2010/main" val="1483601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noChangeArrowheads="1"/>
          </p:cNvSpPr>
          <p:nvPr>
            <p:ph type="title"/>
          </p:nvPr>
        </p:nvSpPr>
        <p:spPr/>
        <p:txBody>
          <a:bodyPr>
            <a:normAutofit/>
          </a:bodyPr>
          <a:lstStyle/>
          <a:p>
            <a:pPr algn="ctr"/>
            <a:r>
              <a:rPr lang="de-AT" altLang="de-DE" sz="2800" b="1" dirty="0">
                <a:solidFill>
                  <a:srgbClr val="C00000"/>
                </a:solidFill>
              </a:rPr>
              <a:t>Existenzanalyse</a:t>
            </a:r>
            <a:r>
              <a:rPr lang="de-AT" altLang="de-DE" sz="2800" b="1" dirty="0">
                <a:solidFill>
                  <a:srgbClr val="FFC000"/>
                </a:solidFill>
              </a:rPr>
              <a:t> </a:t>
            </a:r>
          </a:p>
        </p:txBody>
      </p:sp>
      <p:sp>
        <p:nvSpPr>
          <p:cNvPr id="13315" name="Inhaltsplatzhalter 2"/>
          <p:cNvSpPr>
            <a:spLocks noGrp="1" noChangeArrowheads="1"/>
          </p:cNvSpPr>
          <p:nvPr>
            <p:ph idx="1"/>
          </p:nvPr>
        </p:nvSpPr>
        <p:spPr>
          <a:xfrm>
            <a:off x="1835696" y="1844675"/>
            <a:ext cx="7488832" cy="3881438"/>
          </a:xfrm>
        </p:spPr>
        <p:txBody>
          <a:bodyPr>
            <a:normAutofit/>
          </a:bodyPr>
          <a:lstStyle/>
          <a:p>
            <a:pPr>
              <a:buNone/>
            </a:pPr>
            <a:r>
              <a:rPr lang="de-DE" altLang="de-DE" dirty="0"/>
              <a:t>eine </a:t>
            </a:r>
            <a:r>
              <a:rPr lang="de-DE" altLang="de-DE" b="1" dirty="0"/>
              <a:t>phänomenologisch-personale </a:t>
            </a:r>
            <a:r>
              <a:rPr lang="de-DE" altLang="de-DE" dirty="0"/>
              <a:t>Psychotherapie, die zum Ziel hat, der Person </a:t>
            </a:r>
          </a:p>
          <a:p>
            <a:pPr>
              <a:buFont typeface="Wingdings" pitchFamily="2" charset="2"/>
              <a:buChar char="Ø"/>
            </a:pPr>
            <a:r>
              <a:rPr lang="de-DE" altLang="de-DE" dirty="0"/>
              <a:t>zu einem (geistig und emotional) </a:t>
            </a:r>
            <a:r>
              <a:rPr lang="de-DE" altLang="de-DE" b="1" dirty="0"/>
              <a:t>freien</a:t>
            </a:r>
            <a:r>
              <a:rPr lang="de-DE" altLang="de-DE" dirty="0"/>
              <a:t> </a:t>
            </a:r>
            <a:r>
              <a:rPr lang="de-DE" altLang="de-DE" b="1" dirty="0"/>
              <a:t>Erleben</a:t>
            </a:r>
            <a:r>
              <a:rPr lang="de-DE" altLang="de-DE" dirty="0"/>
              <a:t>, </a:t>
            </a:r>
          </a:p>
          <a:p>
            <a:pPr>
              <a:buFont typeface="Wingdings" pitchFamily="2" charset="2"/>
              <a:buChar char="Ø"/>
            </a:pPr>
            <a:r>
              <a:rPr lang="de-DE" altLang="de-DE" dirty="0"/>
              <a:t>zu authentischen </a:t>
            </a:r>
            <a:r>
              <a:rPr lang="de-DE" altLang="de-DE" b="1" dirty="0"/>
              <a:t>Stellungnahmen</a:t>
            </a:r>
            <a:r>
              <a:rPr lang="de-DE" altLang="de-DE" dirty="0"/>
              <a:t> und </a:t>
            </a:r>
          </a:p>
          <a:p>
            <a:pPr>
              <a:buFont typeface="Wingdings" pitchFamily="2" charset="2"/>
              <a:buChar char="Ø"/>
            </a:pPr>
            <a:r>
              <a:rPr lang="de-DE" altLang="de-DE" dirty="0"/>
              <a:t>zu eigenverantwortlichem </a:t>
            </a:r>
            <a:r>
              <a:rPr lang="de-DE" altLang="de-DE" b="1" dirty="0"/>
              <a:t>Umgang</a:t>
            </a:r>
            <a:r>
              <a:rPr lang="de-DE" altLang="de-DE" dirty="0"/>
              <a:t> mit sich selbst und ihrer Welt</a:t>
            </a:r>
          </a:p>
          <a:p>
            <a:pPr>
              <a:buNone/>
            </a:pPr>
            <a:r>
              <a:rPr lang="de-DE" altLang="de-DE" dirty="0"/>
              <a:t>	zu verhelfen.</a:t>
            </a:r>
          </a:p>
          <a:p>
            <a:endParaRPr lang="de-DE" altLang="de-DE" sz="2000" dirty="0"/>
          </a:p>
          <a:p>
            <a:pPr>
              <a:spcBef>
                <a:spcPct val="0"/>
              </a:spcBef>
              <a:buFont typeface="Wingdings 3" pitchFamily="18" charset="2"/>
              <a:buNone/>
            </a:pPr>
            <a:r>
              <a:rPr lang="de-DE" altLang="de-DE" sz="2800" dirty="0"/>
              <a:t> 	</a:t>
            </a:r>
            <a:r>
              <a:rPr lang="de-DE" altLang="de-DE" dirty="0"/>
              <a:t>mit </a:t>
            </a:r>
            <a:r>
              <a:rPr lang="de-DE" altLang="de-DE" sz="1900" b="1" dirty="0">
                <a:solidFill>
                  <a:schemeClr val="accent1"/>
                </a:solidFill>
              </a:rPr>
              <a:t>INNERER ZUSTIMMUNG  (Verantwortung, Authentizität, Sinn) </a:t>
            </a:r>
            <a:r>
              <a:rPr lang="de-DE" altLang="de-DE" sz="1900" dirty="0"/>
              <a:t>zum eigenen Dasein und Handeln zu leben</a:t>
            </a:r>
            <a:endParaRPr lang="de-AT" altLang="de-DE" sz="1900" dirty="0"/>
          </a:p>
        </p:txBody>
      </p:sp>
      <p:sp>
        <p:nvSpPr>
          <p:cNvPr id="5" name="Pfeil nach rechts 4"/>
          <p:cNvSpPr/>
          <p:nvPr/>
        </p:nvSpPr>
        <p:spPr>
          <a:xfrm flipV="1">
            <a:off x="1331640" y="5085184"/>
            <a:ext cx="792088" cy="360040"/>
          </a:xfrm>
          <a:prstGeom prst="rightArrow">
            <a:avLst>
              <a:gd name="adj1" fmla="val 3907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7B89F-681B-D76C-2A01-F90FB89C812E}"/>
            </a:ext>
          </a:extLst>
        </p:cNvPr>
        <p:cNvGrpSpPr/>
        <p:nvPr/>
      </p:nvGrpSpPr>
      <p:grpSpPr>
        <a:xfrm>
          <a:off x="0" y="0"/>
          <a:ext cx="0" cy="0"/>
          <a:chOff x="0" y="0"/>
          <a:chExt cx="0" cy="0"/>
        </a:xfrm>
      </p:grpSpPr>
      <p:sp>
        <p:nvSpPr>
          <p:cNvPr id="216066" name="Rectangle 2">
            <a:extLst>
              <a:ext uri="{FF2B5EF4-FFF2-40B4-BE49-F238E27FC236}">
                <a16:creationId xmlns:a16="http://schemas.microsoft.com/office/drawing/2014/main" id="{36179601-3B50-7E7F-6502-340FE2ECB191}"/>
              </a:ext>
            </a:extLst>
          </p:cNvPr>
          <p:cNvSpPr>
            <a:spLocks noGrp="1" noChangeArrowheads="1"/>
          </p:cNvSpPr>
          <p:nvPr>
            <p:ph type="title"/>
          </p:nvPr>
        </p:nvSpPr>
        <p:spPr>
          <a:xfrm>
            <a:off x="684213" y="117227"/>
            <a:ext cx="7772400" cy="1008311"/>
          </a:xfrm>
        </p:spPr>
        <p:txBody>
          <a:bodyPr/>
          <a:lstStyle/>
          <a:p>
            <a:pPr eaLnBrk="1" fontAlgn="auto" hangingPunct="1">
              <a:spcAft>
                <a:spcPts val="0"/>
              </a:spcAft>
              <a:defRPr/>
            </a:pPr>
            <a:r>
              <a:rPr lang="de-DE" sz="2400" b="1" dirty="0">
                <a:solidFill>
                  <a:srgbClr val="C00000"/>
                </a:solidFill>
                <a:latin typeface="Arial" charset="0"/>
              </a:rPr>
              <a:t>Übersicht zur 2. Grundmotivation - Psychodynamik</a:t>
            </a:r>
          </a:p>
        </p:txBody>
      </p:sp>
      <p:sp>
        <p:nvSpPr>
          <p:cNvPr id="49154" name="Rectangle 3">
            <a:extLst>
              <a:ext uri="{FF2B5EF4-FFF2-40B4-BE49-F238E27FC236}">
                <a16:creationId xmlns:a16="http://schemas.microsoft.com/office/drawing/2014/main" id="{E79F4839-472A-0D48-899B-B2DE5BBDB24E}"/>
              </a:ext>
            </a:extLst>
          </p:cNvPr>
          <p:cNvSpPr>
            <a:spLocks noGrp="1" noChangeArrowheads="1"/>
          </p:cNvSpPr>
          <p:nvPr>
            <p:ph sz="quarter" idx="1"/>
          </p:nvPr>
        </p:nvSpPr>
        <p:spPr>
          <a:xfrm>
            <a:off x="2195736" y="1600200"/>
            <a:ext cx="5729064" cy="4873625"/>
          </a:xfrm>
        </p:spPr>
        <p:txBody>
          <a:bodyPr>
            <a:normAutofit fontScale="85000" lnSpcReduction="20000"/>
          </a:bodyPr>
          <a:lstStyle/>
          <a:p>
            <a:pPr marL="274320" indent="-274320" eaLnBrk="1" fontAlgn="auto" hangingPunct="1">
              <a:lnSpc>
                <a:spcPct val="80000"/>
              </a:lnSpc>
              <a:spcAft>
                <a:spcPts val="0"/>
              </a:spcAft>
              <a:buFontTx/>
              <a:buNone/>
              <a:defRPr/>
            </a:pPr>
            <a:r>
              <a:rPr lang="de-AT" sz="1600" dirty="0">
                <a:latin typeface="Arial" charset="0"/>
              </a:rPr>
              <a:t>			               </a:t>
            </a:r>
            <a:r>
              <a:rPr lang="de-AT" dirty="0">
                <a:latin typeface="Arial" charset="0"/>
              </a:rPr>
              <a:t>Leben-mögen</a:t>
            </a:r>
            <a:endParaRPr lang="de-DE" dirty="0">
              <a:latin typeface="Arial" charset="0"/>
            </a:endParaRPr>
          </a:p>
          <a:p>
            <a:pPr marL="274320" indent="-274320" eaLnBrk="1" fontAlgn="auto" hangingPunct="1">
              <a:lnSpc>
                <a:spcPct val="80000"/>
              </a:lnSpc>
              <a:spcAft>
                <a:spcPts val="0"/>
              </a:spcAft>
              <a:buFontTx/>
              <a:buNone/>
              <a:defRPr/>
            </a:pPr>
            <a:endParaRPr lang="de-DE" b="1" dirty="0">
              <a:latin typeface="Arial" charset="0"/>
            </a:endParaRPr>
          </a:p>
          <a:p>
            <a:pPr marL="274320" indent="-274320" eaLnBrk="1" fontAlgn="auto" hangingPunct="1">
              <a:lnSpc>
                <a:spcPct val="80000"/>
              </a:lnSpc>
              <a:spcAft>
                <a:spcPts val="0"/>
              </a:spcAft>
              <a:buFontTx/>
              <a:buNone/>
              <a:defRPr/>
            </a:pPr>
            <a:endParaRPr lang="de-DE" sz="1600" b="1" dirty="0">
              <a:latin typeface="Arial" charset="0"/>
            </a:endParaRPr>
          </a:p>
          <a:p>
            <a:pPr marL="274320" indent="-274320" eaLnBrk="1" fontAlgn="auto" hangingPunct="1">
              <a:lnSpc>
                <a:spcPct val="80000"/>
              </a:lnSpc>
              <a:spcAft>
                <a:spcPts val="0"/>
              </a:spcAft>
              <a:buFontTx/>
              <a:buNone/>
              <a:defRPr/>
            </a:pPr>
            <a:r>
              <a:rPr lang="de-DE" sz="1600" b="1" dirty="0" err="1">
                <a:latin typeface="Arial" charset="0"/>
              </a:rPr>
              <a:t>Copingreaktionen</a:t>
            </a:r>
            <a:r>
              <a:rPr lang="de-DE" sz="1600" dirty="0">
                <a:latin typeface="Arial" charset="0"/>
              </a:rPr>
              <a:t>			</a:t>
            </a:r>
            <a:r>
              <a:rPr lang="de-DE" sz="1600" b="1" dirty="0">
                <a:latin typeface="Arial" charset="0"/>
              </a:rPr>
              <a:t>zuwenden </a:t>
            </a:r>
            <a:r>
              <a:rPr lang="de-DE" sz="1600" dirty="0">
                <a:latin typeface="Arial" charset="0"/>
              </a:rPr>
              <a:t>und </a:t>
            </a:r>
            <a:r>
              <a:rPr lang="de-DE" sz="1600" b="1" dirty="0">
                <a:latin typeface="Arial" charset="0"/>
              </a:rPr>
              <a:t>berühren lassen</a:t>
            </a:r>
          </a:p>
          <a:p>
            <a:pPr marL="274320" indent="-274320" eaLnBrk="1" fontAlgn="auto" hangingPunct="1">
              <a:lnSpc>
                <a:spcPct val="80000"/>
              </a:lnSpc>
              <a:spcAft>
                <a:spcPts val="0"/>
              </a:spcAft>
              <a:buFontTx/>
              <a:buNone/>
              <a:defRPr/>
            </a:pPr>
            <a:r>
              <a:rPr lang="de-DE" sz="1600" dirty="0">
                <a:latin typeface="Arial" charset="0"/>
              </a:rPr>
              <a:t>(= Psychodynamik der		           (= </a:t>
            </a:r>
            <a:r>
              <a:rPr lang="de-DE" sz="1600" dirty="0" err="1">
                <a:latin typeface="Arial" charset="0"/>
              </a:rPr>
              <a:t>Personierung</a:t>
            </a:r>
            <a:r>
              <a:rPr lang="de-DE" sz="1600" dirty="0">
                <a:latin typeface="Arial" charset="0"/>
              </a:rPr>
              <a:t> des Lebens)</a:t>
            </a:r>
          </a:p>
          <a:p>
            <a:pPr marL="274320" indent="-274320" eaLnBrk="1" fontAlgn="auto" hangingPunct="1">
              <a:lnSpc>
                <a:spcPct val="80000"/>
              </a:lnSpc>
              <a:spcAft>
                <a:spcPts val="0"/>
              </a:spcAft>
              <a:buFontTx/>
              <a:buNone/>
              <a:defRPr/>
            </a:pPr>
            <a:r>
              <a:rPr lang="de-DE" sz="1600" dirty="0">
                <a:latin typeface="Arial" charset="0"/>
              </a:rPr>
              <a:t>Beziehungsverhinderung)		</a:t>
            </a:r>
            <a:endParaRPr lang="de-DE" sz="1600" b="1" dirty="0">
              <a:latin typeface="Arial" charset="0"/>
            </a:endParaRPr>
          </a:p>
          <a:p>
            <a:pPr marL="274320" indent="-274320" eaLnBrk="1" fontAlgn="auto" hangingPunct="1">
              <a:lnSpc>
                <a:spcPct val="80000"/>
              </a:lnSpc>
              <a:spcAft>
                <a:spcPts val="0"/>
              </a:spcAft>
              <a:buFontTx/>
              <a:buNone/>
              <a:defRPr/>
            </a:pPr>
            <a:endParaRPr lang="de-DE" sz="1600" b="1" dirty="0">
              <a:latin typeface="Arial" charset="0"/>
            </a:endParaRPr>
          </a:p>
          <a:p>
            <a:pPr marL="274320" indent="-274320" eaLnBrk="1" fontAlgn="auto" hangingPunct="1">
              <a:lnSpc>
                <a:spcPct val="80000"/>
              </a:lnSpc>
              <a:spcAft>
                <a:spcPts val="0"/>
              </a:spcAft>
              <a:buFontTx/>
              <a:buNone/>
              <a:defRPr/>
            </a:pPr>
            <a:r>
              <a:rPr lang="de-DE" sz="1600" b="1" dirty="0">
                <a:latin typeface="Arial" charset="0"/>
              </a:rPr>
              <a:t>Vermeidung: </a:t>
            </a:r>
            <a:r>
              <a:rPr lang="de-DE" sz="1600" dirty="0">
                <a:latin typeface="Arial" charset="0"/>
              </a:rPr>
              <a:t>Rückzug</a:t>
            </a:r>
            <a:r>
              <a:rPr lang="de-DE" sz="1600" b="1" dirty="0">
                <a:latin typeface="Arial" charset="0"/>
              </a:rPr>
              <a:t>		        Voraussetzungen</a:t>
            </a:r>
            <a:r>
              <a:rPr lang="de-DE" sz="1600" dirty="0">
                <a:latin typeface="Arial" charset="0"/>
              </a:rPr>
              <a:t> </a:t>
            </a:r>
            <a:r>
              <a:rPr lang="de-DE" sz="1600" i="1" dirty="0">
                <a:latin typeface="Arial" charset="0"/>
              </a:rPr>
              <a:t>z. Leben</a:t>
            </a:r>
            <a:r>
              <a:rPr lang="de-DE" sz="1600" dirty="0">
                <a:latin typeface="Arial" charset="0"/>
              </a:rPr>
              <a:t>: </a:t>
            </a:r>
            <a:endParaRPr lang="de-DE" sz="1600" b="1" dirty="0">
              <a:latin typeface="Arial" charset="0"/>
            </a:endParaRPr>
          </a:p>
          <a:p>
            <a:pPr marL="274320" indent="-274320" eaLnBrk="1" fontAlgn="auto" hangingPunct="1">
              <a:lnSpc>
                <a:spcPct val="80000"/>
              </a:lnSpc>
              <a:spcAft>
                <a:spcPts val="0"/>
              </a:spcAft>
              <a:buFontTx/>
              <a:buNone/>
              <a:defRPr/>
            </a:pPr>
            <a:r>
              <a:rPr lang="de-DE" sz="1600" b="1" dirty="0" err="1">
                <a:latin typeface="Arial" charset="0"/>
              </a:rPr>
              <a:t>Aktivismus</a:t>
            </a:r>
            <a:r>
              <a:rPr lang="de-DE" sz="1600" b="1" dirty="0">
                <a:latin typeface="Arial" charset="0"/>
              </a:rPr>
              <a:t>: </a:t>
            </a:r>
            <a:r>
              <a:rPr lang="de-DE" sz="1600" dirty="0">
                <a:latin typeface="Arial" charset="0"/>
              </a:rPr>
              <a:t>Leisten		 	Nähe, Zeit, Beziehung</a:t>
            </a:r>
          </a:p>
          <a:p>
            <a:pPr marL="274320" indent="-274320" eaLnBrk="1" fontAlgn="auto" hangingPunct="1">
              <a:lnSpc>
                <a:spcPct val="80000"/>
              </a:lnSpc>
              <a:spcAft>
                <a:spcPts val="0"/>
              </a:spcAft>
              <a:buFontTx/>
              <a:buNone/>
              <a:defRPr/>
            </a:pPr>
            <a:r>
              <a:rPr lang="de-DE" sz="1600" b="1" dirty="0">
                <a:latin typeface="Arial" charset="0"/>
              </a:rPr>
              <a:t>Aggression: </a:t>
            </a:r>
            <a:r>
              <a:rPr lang="de-DE" sz="1600" dirty="0">
                <a:latin typeface="Arial" charset="0"/>
              </a:rPr>
              <a:t>Wut			</a:t>
            </a:r>
          </a:p>
          <a:p>
            <a:pPr marL="274320" indent="-274320" eaLnBrk="1" fontAlgn="auto" hangingPunct="1">
              <a:lnSpc>
                <a:spcPct val="80000"/>
              </a:lnSpc>
              <a:spcAft>
                <a:spcPts val="0"/>
              </a:spcAft>
              <a:buFontTx/>
              <a:buNone/>
              <a:defRPr/>
            </a:pPr>
            <a:r>
              <a:rPr lang="de-DE" sz="1600" b="1" dirty="0">
                <a:latin typeface="Arial" charset="0"/>
              </a:rPr>
              <a:t>Totstellreflex: </a:t>
            </a:r>
            <a:r>
              <a:rPr lang="de-DE" sz="1600" dirty="0">
                <a:latin typeface="Arial" charset="0"/>
              </a:rPr>
              <a:t>Lähmung</a:t>
            </a:r>
            <a:r>
              <a:rPr lang="de-DE" sz="1600" b="1" dirty="0">
                <a:latin typeface="Arial" charset="0"/>
              </a:rPr>
              <a:t> 		 Tiefste Aktivität:</a:t>
            </a:r>
            <a:r>
              <a:rPr lang="de-DE" sz="1600" dirty="0">
                <a:latin typeface="Arial" charset="0"/>
              </a:rPr>
              <a:t> </a:t>
            </a:r>
            <a:r>
              <a:rPr lang="de-DE" sz="1600" b="1" dirty="0">
                <a:latin typeface="Arial" charset="0"/>
              </a:rPr>
              <a:t>			</a:t>
            </a:r>
            <a:endParaRPr lang="de-DE" sz="1600" dirty="0">
              <a:latin typeface="Arial" charset="0"/>
            </a:endParaRPr>
          </a:p>
          <a:p>
            <a:pPr marL="274320" indent="-274320" eaLnBrk="1" fontAlgn="auto" hangingPunct="1">
              <a:lnSpc>
                <a:spcPct val="80000"/>
              </a:lnSpc>
              <a:spcAft>
                <a:spcPts val="0"/>
              </a:spcAft>
              <a:buFontTx/>
              <a:buNone/>
              <a:defRPr/>
            </a:pPr>
            <a:r>
              <a:rPr lang="de-DE" sz="1600" dirty="0">
                <a:latin typeface="Arial" charset="0"/>
              </a:rPr>
              <a:t>					                     Trauern</a:t>
            </a:r>
          </a:p>
          <a:p>
            <a:pPr marL="274320" indent="-274320" eaLnBrk="1" fontAlgn="auto" hangingPunct="1">
              <a:lnSpc>
                <a:spcPct val="80000"/>
              </a:lnSpc>
              <a:spcAft>
                <a:spcPts val="0"/>
              </a:spcAft>
              <a:buFontTx/>
              <a:buNone/>
              <a:defRPr/>
            </a:pPr>
            <a:r>
              <a:rPr lang="de-DE" sz="1600" dirty="0">
                <a:latin typeface="Arial" charset="0"/>
              </a:rPr>
              <a:t>					</a:t>
            </a:r>
          </a:p>
          <a:p>
            <a:pPr marL="274320" indent="-274320" eaLnBrk="1" fontAlgn="auto" hangingPunct="1">
              <a:lnSpc>
                <a:spcPct val="80000"/>
              </a:lnSpc>
              <a:spcAft>
                <a:spcPts val="0"/>
              </a:spcAft>
              <a:buFontTx/>
              <a:buNone/>
              <a:defRPr/>
            </a:pPr>
            <a:r>
              <a:rPr lang="de-DE" sz="1600" dirty="0">
                <a:latin typeface="Arial" charset="0"/>
              </a:rPr>
              <a:t>					                   </a:t>
            </a:r>
            <a:r>
              <a:rPr lang="de-DE" sz="1600" b="1" dirty="0">
                <a:latin typeface="Arial" charset="0"/>
              </a:rPr>
              <a:t>Tiefstes Erfassen der Realität:</a:t>
            </a:r>
            <a:r>
              <a:rPr lang="de-DE" sz="1600" dirty="0">
                <a:latin typeface="Arial" charset="0"/>
              </a:rPr>
              <a:t> </a:t>
            </a:r>
          </a:p>
          <a:p>
            <a:pPr marL="274320" indent="-274320" eaLnBrk="1" fontAlgn="auto" hangingPunct="1">
              <a:lnSpc>
                <a:spcPct val="80000"/>
              </a:lnSpc>
              <a:spcAft>
                <a:spcPts val="0"/>
              </a:spcAft>
              <a:buFontTx/>
              <a:buNone/>
              <a:defRPr/>
            </a:pPr>
            <a:r>
              <a:rPr lang="de-DE" sz="1600" dirty="0">
                <a:latin typeface="Arial" charset="0"/>
              </a:rPr>
              <a:t>					                     Grundwert </a:t>
            </a:r>
          </a:p>
          <a:p>
            <a:pPr marL="274320" indent="-274320" eaLnBrk="1" fontAlgn="auto" hangingPunct="1">
              <a:lnSpc>
                <a:spcPct val="80000"/>
              </a:lnSpc>
              <a:spcAft>
                <a:spcPts val="0"/>
              </a:spcAft>
              <a:buFontTx/>
              <a:buNone/>
              <a:defRPr/>
            </a:pPr>
            <a:endParaRPr lang="de-DE" sz="1600" b="1" dirty="0">
              <a:latin typeface="Arial" charset="0"/>
            </a:endParaRPr>
          </a:p>
          <a:p>
            <a:pPr marL="274320" indent="-274320" eaLnBrk="1" fontAlgn="auto" hangingPunct="1">
              <a:lnSpc>
                <a:spcPct val="80000"/>
              </a:lnSpc>
              <a:spcAft>
                <a:spcPts val="0"/>
              </a:spcAft>
              <a:buFontTx/>
              <a:buNone/>
              <a:defRPr/>
            </a:pPr>
            <a:r>
              <a:rPr lang="de-DE" sz="1600" b="1" dirty="0">
                <a:latin typeface="Arial" charset="0"/>
              </a:rPr>
              <a:t>					 </a:t>
            </a:r>
            <a:r>
              <a:rPr lang="de-DE" sz="1600" dirty="0">
                <a:latin typeface="Arial" charset="0"/>
              </a:rPr>
              <a:t>				</a:t>
            </a:r>
            <a:endParaRPr lang="de-DE" sz="1600" b="1" dirty="0">
              <a:latin typeface="Arial" charset="0"/>
            </a:endParaRPr>
          </a:p>
          <a:p>
            <a:pPr marL="274320" indent="-274320" eaLnBrk="1" fontAlgn="auto" hangingPunct="1">
              <a:lnSpc>
                <a:spcPct val="80000"/>
              </a:lnSpc>
              <a:spcAft>
                <a:spcPts val="0"/>
              </a:spcAft>
              <a:buFontTx/>
              <a:buNone/>
              <a:defRPr/>
            </a:pPr>
            <a:r>
              <a:rPr lang="de-DE" sz="1600" b="1" dirty="0">
                <a:latin typeface="Arial" charset="0"/>
              </a:rPr>
              <a:t>					</a:t>
            </a:r>
          </a:p>
        </p:txBody>
      </p:sp>
      <p:cxnSp>
        <p:nvCxnSpPr>
          <p:cNvPr id="12" name="Gerade Verbindung mit Pfeil 11">
            <a:extLst>
              <a:ext uri="{FF2B5EF4-FFF2-40B4-BE49-F238E27FC236}">
                <a16:creationId xmlns:a16="http://schemas.microsoft.com/office/drawing/2014/main" id="{CC35CA70-F903-E95C-B054-2CE8727535CB}"/>
              </a:ext>
            </a:extLst>
          </p:cNvPr>
          <p:cNvCxnSpPr/>
          <p:nvPr/>
        </p:nvCxnSpPr>
        <p:spPr>
          <a:xfrm>
            <a:off x="5580063" y="1844675"/>
            <a:ext cx="792162" cy="288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898F9104-AB81-8A2D-9778-70A1826C05F9}"/>
              </a:ext>
            </a:extLst>
          </p:cNvPr>
          <p:cNvCxnSpPr/>
          <p:nvPr/>
        </p:nvCxnSpPr>
        <p:spPr>
          <a:xfrm>
            <a:off x="6228184" y="4437112"/>
            <a:ext cx="0" cy="2873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EFEABA33-C83E-35C1-1D3D-46610346039C}"/>
              </a:ext>
            </a:extLst>
          </p:cNvPr>
          <p:cNvCxnSpPr/>
          <p:nvPr/>
        </p:nvCxnSpPr>
        <p:spPr>
          <a:xfrm>
            <a:off x="7092280" y="5157192"/>
            <a:ext cx="0"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4627839E-F2CC-8C74-4719-C605E1088839}"/>
              </a:ext>
            </a:extLst>
          </p:cNvPr>
          <p:cNvCxnSpPr/>
          <p:nvPr/>
        </p:nvCxnSpPr>
        <p:spPr>
          <a:xfrm>
            <a:off x="6156176" y="3861048"/>
            <a:ext cx="0"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E89D57CD-F642-7302-0911-503354E16CC1}"/>
              </a:ext>
            </a:extLst>
          </p:cNvPr>
          <p:cNvCxnSpPr>
            <a:cxnSpLocks/>
          </p:cNvCxnSpPr>
          <p:nvPr/>
        </p:nvCxnSpPr>
        <p:spPr>
          <a:xfrm flipH="1">
            <a:off x="3131766" y="1844675"/>
            <a:ext cx="792162" cy="288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32893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5C434-3CA8-B341-B56B-E9B2EFBF5B04}"/>
            </a:ext>
          </a:extLst>
        </p:cNvPr>
        <p:cNvGrpSpPr/>
        <p:nvPr/>
      </p:nvGrpSpPr>
      <p:grpSpPr>
        <a:xfrm>
          <a:off x="0" y="0"/>
          <a:ext cx="0" cy="0"/>
          <a:chOff x="0" y="0"/>
          <a:chExt cx="0" cy="0"/>
        </a:xfrm>
      </p:grpSpPr>
      <p:sp>
        <p:nvSpPr>
          <p:cNvPr id="36866" name="Rectangle 2">
            <a:extLst>
              <a:ext uri="{FF2B5EF4-FFF2-40B4-BE49-F238E27FC236}">
                <a16:creationId xmlns:a16="http://schemas.microsoft.com/office/drawing/2014/main" id="{7C4A5592-578A-45E3-5C66-E684BC5EBB70}"/>
              </a:ext>
            </a:extLst>
          </p:cNvPr>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Dritte personale Grundmotivation</a:t>
            </a:r>
          </a:p>
        </p:txBody>
      </p:sp>
      <p:sp>
        <p:nvSpPr>
          <p:cNvPr id="36867" name="Rectangle 3">
            <a:extLst>
              <a:ext uri="{FF2B5EF4-FFF2-40B4-BE49-F238E27FC236}">
                <a16:creationId xmlns:a16="http://schemas.microsoft.com/office/drawing/2014/main" id="{977AC1C1-B1C5-19B6-12FA-FF0CC57FE246}"/>
              </a:ext>
            </a:extLst>
          </p:cNvPr>
          <p:cNvSpPr>
            <a:spLocks noGrp="1" noChangeArrowheads="1"/>
          </p:cNvSpPr>
          <p:nvPr>
            <p:ph idx="1"/>
          </p:nvPr>
        </p:nvSpPr>
        <p:spPr>
          <a:xfrm>
            <a:off x="1942415" y="1412776"/>
            <a:ext cx="6591985" cy="4498446"/>
          </a:xfrm>
        </p:spPr>
        <p:txBody>
          <a:bodyPr lIns="92075" tIns="46038" rIns="92075" bIns="46038">
            <a:normAutofit/>
          </a:bodyPr>
          <a:lstStyle/>
          <a:p>
            <a:pPr eaLnBrk="1" hangingPunct="1">
              <a:buFontTx/>
              <a:buChar char="•"/>
              <a:defRPr/>
            </a:pPr>
            <a:endParaRPr lang="de-AT" b="1" dirty="0">
              <a:latin typeface="Arial" pitchFamily="34" charset="0"/>
            </a:endParaRPr>
          </a:p>
          <a:p>
            <a:pPr eaLnBrk="1" hangingPunct="1">
              <a:buFontTx/>
              <a:buChar char="•"/>
              <a:defRPr/>
            </a:pPr>
            <a:r>
              <a:rPr lang="de-AT" b="1" dirty="0">
                <a:solidFill>
                  <a:srgbClr val="C00000"/>
                </a:solidFill>
                <a:latin typeface="Arial" pitchFamily="34" charset="0"/>
              </a:rPr>
              <a:t>Zentrales Thema: </a:t>
            </a:r>
            <a:r>
              <a:rPr lang="de-AT" sz="1600" dirty="0" err="1">
                <a:latin typeface="Arial" pitchFamily="34" charset="0"/>
              </a:rPr>
              <a:t>Sosein-Dürfen</a:t>
            </a:r>
            <a:r>
              <a:rPr lang="de-AT" sz="1600" dirty="0">
                <a:latin typeface="Arial" pitchFamily="34" charset="0"/>
              </a:rPr>
              <a:t>, Selbstsein. Selbstwert, Selbstachtung, Selbstannahme, Authentizität</a:t>
            </a:r>
          </a:p>
          <a:p>
            <a:pPr eaLnBrk="1" hangingPunct="1">
              <a:buFontTx/>
              <a:buChar char="•"/>
              <a:defRPr/>
            </a:pPr>
            <a:r>
              <a:rPr lang="de-AT" b="1" dirty="0">
                <a:solidFill>
                  <a:srgbClr val="C00000"/>
                </a:solidFill>
                <a:latin typeface="Arial" pitchFamily="34" charset="0"/>
              </a:rPr>
              <a:t>Psychologische Dynamik: </a:t>
            </a:r>
            <a:r>
              <a:rPr lang="de-AT" dirty="0">
                <a:latin typeface="Arial" pitchFamily="34" charset="0"/>
              </a:rPr>
              <a:t>Wertschätzung erhalten und Wert schätzen</a:t>
            </a:r>
          </a:p>
          <a:p>
            <a:pPr>
              <a:buFontTx/>
              <a:buChar char="•"/>
              <a:defRPr/>
            </a:pPr>
            <a:r>
              <a:rPr lang="de-AT" b="1" dirty="0">
                <a:solidFill>
                  <a:srgbClr val="C00000"/>
                </a:solidFill>
                <a:latin typeface="Arial" pitchFamily="34" charset="0"/>
              </a:rPr>
              <a:t>Instrumentale Voraussetzung: </a:t>
            </a:r>
            <a:r>
              <a:rPr lang="de-AT" dirty="0">
                <a:latin typeface="Arial" pitchFamily="34" charset="0"/>
              </a:rPr>
              <a:t>Sich-Stellen, Abgrenzen, Selbstkenntnis, Spüren: ”Was sagt es mir”</a:t>
            </a:r>
          </a:p>
          <a:p>
            <a:pPr>
              <a:buFontTx/>
              <a:buChar char="•"/>
              <a:defRPr/>
            </a:pPr>
            <a:r>
              <a:rPr lang="de-AT" b="1" dirty="0">
                <a:solidFill>
                  <a:srgbClr val="C00000"/>
                </a:solidFill>
                <a:latin typeface="Arial" pitchFamily="34" charset="0"/>
              </a:rPr>
              <a:t>Pathologie:</a:t>
            </a:r>
            <a:r>
              <a:rPr lang="de-AT" b="1" dirty="0">
                <a:latin typeface="Arial" pitchFamily="34" charset="0"/>
              </a:rPr>
              <a:t> </a:t>
            </a:r>
            <a:r>
              <a:rPr lang="de-AT" dirty="0">
                <a:solidFill>
                  <a:schemeClr val="tx1"/>
                </a:solidFill>
                <a:latin typeface="Arial" pitchFamily="34" charset="0"/>
              </a:rPr>
              <a:t>u.a. histrionische und narzisstische Störungen</a:t>
            </a:r>
          </a:p>
          <a:p>
            <a:pPr>
              <a:buFontTx/>
              <a:buChar char="•"/>
              <a:defRPr/>
            </a:pPr>
            <a:endParaRPr lang="de-AT" sz="1400" b="1" dirty="0">
              <a:latin typeface="Arial" pitchFamily="34" charset="0"/>
            </a:endParaRPr>
          </a:p>
          <a:p>
            <a:pPr>
              <a:buFontTx/>
              <a:buChar char="•"/>
              <a:defRPr/>
            </a:pPr>
            <a:endParaRPr lang="de-AT" sz="1400" b="1" dirty="0">
              <a:latin typeface="Arial" pitchFamily="34" charset="0"/>
            </a:endParaRPr>
          </a:p>
          <a:p>
            <a:pPr>
              <a:buFontTx/>
              <a:buChar char="•"/>
              <a:defRPr/>
            </a:pPr>
            <a:r>
              <a:rPr lang="de-AT" sz="1400" dirty="0">
                <a:latin typeface="Arial" pitchFamily="34" charset="0"/>
              </a:rPr>
              <a:t>Selbsterfahrungsfrage: </a:t>
            </a:r>
            <a:r>
              <a:rPr lang="de-AT" sz="1400" dirty="0" err="1">
                <a:latin typeface="Arial" pitchFamily="34" charset="0"/>
              </a:rPr>
              <a:t>z.B</a:t>
            </a:r>
            <a:r>
              <a:rPr lang="de-AT" sz="1400" dirty="0">
                <a:latin typeface="Arial" pitchFamily="34" charset="0"/>
              </a:rPr>
              <a:t>: Wo habe ich erlebt so sein zu dürfen, wie ich bin und wo erlebe ich es zurzeit? Wer oder was hindert mich an meinem So-sein?</a:t>
            </a:r>
            <a:endParaRPr lang="de-AT" sz="1400" b="1" dirty="0">
              <a:latin typeface="Arial" pitchFamily="34" charset="0"/>
            </a:endParaRPr>
          </a:p>
          <a:p>
            <a:pPr eaLnBrk="1" hangingPunct="1">
              <a:buFontTx/>
              <a:buChar char="•"/>
              <a:defRPr/>
            </a:pPr>
            <a:endParaRPr lang="de-AT" b="1" dirty="0">
              <a:latin typeface="Arial" pitchFamily="34" charset="0"/>
            </a:endParaRPr>
          </a:p>
        </p:txBody>
      </p:sp>
    </p:spTree>
    <p:extLst>
      <p:ext uri="{BB962C8B-B14F-4D97-AF65-F5344CB8AC3E}">
        <p14:creationId xmlns:p14="http://schemas.microsoft.com/office/powerpoint/2010/main" val="1510016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12875-28F3-7F0A-3799-4A60FB6129C2}"/>
            </a:ext>
          </a:extLst>
        </p:cNvPr>
        <p:cNvGrpSpPr/>
        <p:nvPr/>
      </p:nvGrpSpPr>
      <p:grpSpPr>
        <a:xfrm>
          <a:off x="0" y="0"/>
          <a:ext cx="0" cy="0"/>
          <a:chOff x="0" y="0"/>
          <a:chExt cx="0" cy="0"/>
        </a:xfrm>
      </p:grpSpPr>
      <p:sp>
        <p:nvSpPr>
          <p:cNvPr id="217090" name="Rectangle 2">
            <a:extLst>
              <a:ext uri="{FF2B5EF4-FFF2-40B4-BE49-F238E27FC236}">
                <a16:creationId xmlns:a16="http://schemas.microsoft.com/office/drawing/2014/main" id="{E0C32B35-D017-904E-0AD4-5B6F9E462F3D}"/>
              </a:ext>
            </a:extLst>
          </p:cNvPr>
          <p:cNvSpPr>
            <a:spLocks noGrp="1" noChangeArrowheads="1"/>
          </p:cNvSpPr>
          <p:nvPr>
            <p:ph type="title"/>
          </p:nvPr>
        </p:nvSpPr>
        <p:spPr>
          <a:xfrm>
            <a:off x="1547664" y="404813"/>
            <a:ext cx="7596336" cy="576262"/>
          </a:xfrm>
        </p:spPr>
        <p:txBody>
          <a:bodyPr/>
          <a:lstStyle/>
          <a:p>
            <a:pPr eaLnBrk="1" fontAlgn="auto" hangingPunct="1">
              <a:spcAft>
                <a:spcPts val="0"/>
              </a:spcAft>
              <a:defRPr/>
            </a:pPr>
            <a:r>
              <a:rPr lang="de-DE" sz="2400" b="1" dirty="0">
                <a:solidFill>
                  <a:srgbClr val="C00000"/>
                </a:solidFill>
                <a:latin typeface="Arial" charset="0"/>
              </a:rPr>
              <a:t>Übersicht zur 3. Grundmotivation- Psychodynamik</a:t>
            </a:r>
          </a:p>
        </p:txBody>
      </p:sp>
      <p:sp>
        <p:nvSpPr>
          <p:cNvPr id="53250" name="Rectangle 3">
            <a:extLst>
              <a:ext uri="{FF2B5EF4-FFF2-40B4-BE49-F238E27FC236}">
                <a16:creationId xmlns:a16="http://schemas.microsoft.com/office/drawing/2014/main" id="{BD3C7E94-FDCB-E242-FEEE-7D0295841795}"/>
              </a:ext>
            </a:extLst>
          </p:cNvPr>
          <p:cNvSpPr>
            <a:spLocks noGrp="1" noChangeArrowheads="1"/>
          </p:cNvSpPr>
          <p:nvPr>
            <p:ph sz="quarter" idx="1"/>
          </p:nvPr>
        </p:nvSpPr>
        <p:spPr>
          <a:xfrm>
            <a:off x="2123728" y="1600200"/>
            <a:ext cx="5801072" cy="4873625"/>
          </a:xfrm>
        </p:spPr>
        <p:txBody>
          <a:bodyPr>
            <a:normAutofit fontScale="77500" lnSpcReduction="20000"/>
          </a:bodyPr>
          <a:lstStyle/>
          <a:p>
            <a:pPr marL="274320" indent="-274320" eaLnBrk="1" fontAlgn="auto" hangingPunct="1">
              <a:lnSpc>
                <a:spcPct val="80000"/>
              </a:lnSpc>
              <a:spcAft>
                <a:spcPts val="0"/>
              </a:spcAft>
              <a:buFontTx/>
              <a:buNone/>
              <a:defRPr/>
            </a:pPr>
            <a:r>
              <a:rPr lang="de-AT" sz="1600" dirty="0">
                <a:latin typeface="Arial" charset="0"/>
              </a:rPr>
              <a:t>			               </a:t>
            </a:r>
            <a:r>
              <a:rPr lang="de-AT" dirty="0">
                <a:latin typeface="Arial" charset="0"/>
              </a:rPr>
              <a:t>Selbstsein-dürfen</a:t>
            </a:r>
            <a:endParaRPr lang="de-DE" dirty="0">
              <a:latin typeface="Arial" charset="0"/>
            </a:endParaRPr>
          </a:p>
          <a:p>
            <a:pPr marL="274320" indent="-274320" eaLnBrk="1" fontAlgn="auto" hangingPunct="1">
              <a:lnSpc>
                <a:spcPct val="80000"/>
              </a:lnSpc>
              <a:spcAft>
                <a:spcPts val="0"/>
              </a:spcAft>
              <a:buFontTx/>
              <a:buNone/>
              <a:defRPr/>
            </a:pPr>
            <a:endParaRPr lang="de-DE" sz="1600" b="1" dirty="0">
              <a:latin typeface="Arial" charset="0"/>
            </a:endParaRPr>
          </a:p>
          <a:p>
            <a:pPr marL="274320" indent="-274320" eaLnBrk="1" fontAlgn="auto" hangingPunct="1">
              <a:lnSpc>
                <a:spcPct val="80000"/>
              </a:lnSpc>
              <a:spcAft>
                <a:spcPts val="0"/>
              </a:spcAft>
              <a:buFontTx/>
              <a:buNone/>
              <a:defRPr/>
            </a:pPr>
            <a:endParaRPr lang="de-DE" sz="1600" b="1" dirty="0">
              <a:latin typeface="Arial" charset="0"/>
            </a:endParaRPr>
          </a:p>
          <a:p>
            <a:pPr marL="274320" indent="-274320" eaLnBrk="1" fontAlgn="auto" hangingPunct="1">
              <a:lnSpc>
                <a:spcPct val="80000"/>
              </a:lnSpc>
              <a:spcAft>
                <a:spcPts val="0"/>
              </a:spcAft>
              <a:buFontTx/>
              <a:buNone/>
              <a:defRPr/>
            </a:pPr>
            <a:r>
              <a:rPr lang="de-DE" sz="1600" b="1" dirty="0" err="1">
                <a:latin typeface="Arial" charset="0"/>
              </a:rPr>
              <a:t>Copingreaktionen</a:t>
            </a:r>
            <a:r>
              <a:rPr lang="de-DE" sz="1600" dirty="0">
                <a:latin typeface="Arial" charset="0"/>
              </a:rPr>
              <a:t>			</a:t>
            </a:r>
            <a:r>
              <a:rPr lang="de-DE" sz="1600" b="1" dirty="0" err="1">
                <a:latin typeface="Arial" charset="0"/>
              </a:rPr>
              <a:t>ansehen,ernst</a:t>
            </a:r>
            <a:r>
              <a:rPr lang="de-DE" sz="1600" b="1" dirty="0">
                <a:latin typeface="Arial" charset="0"/>
              </a:rPr>
              <a:t>-nehmen, sich-abgrenzen</a:t>
            </a:r>
            <a:endParaRPr lang="de-DE" sz="1600" dirty="0">
              <a:latin typeface="Arial" charset="0"/>
            </a:endParaRPr>
          </a:p>
          <a:p>
            <a:pPr marL="274320" indent="-274320" eaLnBrk="1" fontAlgn="auto" hangingPunct="1">
              <a:lnSpc>
                <a:spcPct val="80000"/>
              </a:lnSpc>
              <a:spcAft>
                <a:spcPts val="0"/>
              </a:spcAft>
              <a:buFontTx/>
              <a:buNone/>
              <a:defRPr/>
            </a:pPr>
            <a:r>
              <a:rPr lang="de-DE" sz="1600" dirty="0">
                <a:latin typeface="Arial" charset="0"/>
              </a:rPr>
              <a:t>(= Psychodynamik der		(= </a:t>
            </a:r>
            <a:r>
              <a:rPr lang="de-DE" sz="1600" dirty="0" err="1">
                <a:latin typeface="Arial" charset="0"/>
              </a:rPr>
              <a:t>Personierung</a:t>
            </a:r>
            <a:r>
              <a:rPr lang="de-DE" sz="1600" dirty="0">
                <a:latin typeface="Arial" charset="0"/>
              </a:rPr>
              <a:t> des Ichs)</a:t>
            </a:r>
          </a:p>
          <a:p>
            <a:pPr marL="274320" indent="-274320" eaLnBrk="1" fontAlgn="auto" hangingPunct="1">
              <a:lnSpc>
                <a:spcPct val="80000"/>
              </a:lnSpc>
              <a:spcAft>
                <a:spcPts val="0"/>
              </a:spcAft>
              <a:buFontTx/>
              <a:buNone/>
              <a:defRPr/>
            </a:pPr>
            <a:r>
              <a:rPr lang="de-DE" sz="1600" dirty="0">
                <a:latin typeface="Arial" charset="0"/>
              </a:rPr>
              <a:t>Ichhemmung)		</a:t>
            </a:r>
            <a:endParaRPr lang="de-DE" sz="1600" b="1" dirty="0">
              <a:latin typeface="Arial" charset="0"/>
            </a:endParaRPr>
          </a:p>
          <a:p>
            <a:pPr marL="274320" indent="-274320" eaLnBrk="1" fontAlgn="auto" hangingPunct="1">
              <a:lnSpc>
                <a:spcPct val="80000"/>
              </a:lnSpc>
              <a:spcAft>
                <a:spcPts val="0"/>
              </a:spcAft>
              <a:buFontTx/>
              <a:buNone/>
              <a:defRPr/>
            </a:pPr>
            <a:endParaRPr lang="de-DE" sz="1600" b="1" dirty="0">
              <a:latin typeface="Arial" charset="0"/>
            </a:endParaRPr>
          </a:p>
          <a:p>
            <a:pPr marL="274320" indent="-274320" eaLnBrk="1" fontAlgn="auto" hangingPunct="1">
              <a:lnSpc>
                <a:spcPct val="80000"/>
              </a:lnSpc>
              <a:spcAft>
                <a:spcPts val="0"/>
              </a:spcAft>
              <a:buFontTx/>
              <a:buNone/>
              <a:defRPr/>
            </a:pPr>
            <a:r>
              <a:rPr lang="de-DE" sz="1600" b="1" dirty="0">
                <a:latin typeface="Arial" charset="0"/>
              </a:rPr>
              <a:t>Vermeidung: </a:t>
            </a:r>
            <a:r>
              <a:rPr lang="de-DE" sz="1600" dirty="0">
                <a:latin typeface="Arial" charset="0"/>
              </a:rPr>
              <a:t>Distanzieren</a:t>
            </a:r>
            <a:r>
              <a:rPr lang="de-DE" sz="1600" b="1" dirty="0">
                <a:latin typeface="Arial" charset="0"/>
              </a:rPr>
              <a:t>		 Voraussetzungen</a:t>
            </a:r>
            <a:r>
              <a:rPr lang="de-DE" sz="1600" dirty="0">
                <a:latin typeface="Arial" charset="0"/>
              </a:rPr>
              <a:t> </a:t>
            </a:r>
            <a:r>
              <a:rPr lang="de-DE" sz="1600" b="1" dirty="0">
                <a:latin typeface="Arial" charset="0"/>
              </a:rPr>
              <a:t>z. </a:t>
            </a:r>
            <a:r>
              <a:rPr lang="de-DE" sz="1600" b="1" dirty="0" err="1">
                <a:latin typeface="Arial" charset="0"/>
              </a:rPr>
              <a:t>Personsein</a:t>
            </a:r>
            <a:r>
              <a:rPr lang="de-DE" sz="1600" b="1" dirty="0">
                <a:latin typeface="Arial" charset="0"/>
              </a:rPr>
              <a:t>:</a:t>
            </a:r>
            <a:r>
              <a:rPr lang="de-DE" sz="1600" dirty="0">
                <a:latin typeface="Arial" charset="0"/>
              </a:rPr>
              <a:t> </a:t>
            </a:r>
            <a:endParaRPr lang="de-DE" sz="1600" b="1" dirty="0">
              <a:latin typeface="Arial" charset="0"/>
            </a:endParaRPr>
          </a:p>
          <a:p>
            <a:pPr marL="274320" indent="-274320" eaLnBrk="1" fontAlgn="auto" hangingPunct="1">
              <a:lnSpc>
                <a:spcPct val="80000"/>
              </a:lnSpc>
              <a:spcAft>
                <a:spcPts val="0"/>
              </a:spcAft>
              <a:buFontTx/>
              <a:buNone/>
              <a:defRPr/>
            </a:pPr>
            <a:r>
              <a:rPr lang="de-DE" sz="1600" b="1" dirty="0" err="1">
                <a:latin typeface="Arial" charset="0"/>
              </a:rPr>
              <a:t>Aktivismus</a:t>
            </a:r>
            <a:r>
              <a:rPr lang="de-DE" sz="1600" b="1" dirty="0">
                <a:latin typeface="Arial" charset="0"/>
              </a:rPr>
              <a:t>: </a:t>
            </a:r>
            <a:r>
              <a:rPr lang="de-DE" sz="1600" dirty="0">
                <a:latin typeface="Arial" charset="0"/>
              </a:rPr>
              <a:t>Funktionieren		 Beachtung, Wertschätzung, Gerechtigkeit</a:t>
            </a:r>
          </a:p>
          <a:p>
            <a:pPr marL="274320" indent="-274320" eaLnBrk="1" fontAlgn="auto" hangingPunct="1">
              <a:lnSpc>
                <a:spcPct val="80000"/>
              </a:lnSpc>
              <a:spcAft>
                <a:spcPts val="0"/>
              </a:spcAft>
              <a:buFontTx/>
              <a:buNone/>
              <a:defRPr/>
            </a:pPr>
            <a:r>
              <a:rPr lang="de-DE" sz="1600" b="1" dirty="0">
                <a:latin typeface="Arial" charset="0"/>
              </a:rPr>
              <a:t>Aggression: </a:t>
            </a:r>
            <a:r>
              <a:rPr lang="de-DE" sz="1600" dirty="0">
                <a:latin typeface="Arial" charset="0"/>
              </a:rPr>
              <a:t>Zorn, Ärger, Trotz			</a:t>
            </a:r>
          </a:p>
          <a:p>
            <a:pPr marL="274320" indent="-274320" eaLnBrk="1" fontAlgn="auto" hangingPunct="1">
              <a:lnSpc>
                <a:spcPct val="80000"/>
              </a:lnSpc>
              <a:spcAft>
                <a:spcPts val="0"/>
              </a:spcAft>
              <a:buFontTx/>
              <a:buNone/>
              <a:defRPr/>
            </a:pPr>
            <a:r>
              <a:rPr lang="de-DE" sz="1600" b="1" dirty="0">
                <a:latin typeface="Arial" charset="0"/>
              </a:rPr>
              <a:t>Totstellreflex: </a:t>
            </a:r>
            <a:r>
              <a:rPr lang="de-DE" sz="1600" dirty="0">
                <a:latin typeface="Arial" charset="0"/>
              </a:rPr>
              <a:t>Spaltung</a:t>
            </a:r>
            <a:r>
              <a:rPr lang="de-DE" sz="1600" b="1" dirty="0">
                <a:latin typeface="Arial" charset="0"/>
              </a:rPr>
              <a:t> 		 Tiefste Aktivität:</a:t>
            </a:r>
            <a:r>
              <a:rPr lang="de-DE" sz="1600" dirty="0">
                <a:latin typeface="Arial" charset="0"/>
              </a:rPr>
              <a:t> </a:t>
            </a:r>
            <a:r>
              <a:rPr lang="de-DE" sz="1600" b="1" dirty="0">
                <a:latin typeface="Arial" charset="0"/>
              </a:rPr>
              <a:t>			</a:t>
            </a:r>
            <a:endParaRPr lang="de-DE" sz="1600" dirty="0">
              <a:latin typeface="Arial" charset="0"/>
            </a:endParaRPr>
          </a:p>
          <a:p>
            <a:pPr marL="274320" indent="-274320" eaLnBrk="1" fontAlgn="auto" hangingPunct="1">
              <a:lnSpc>
                <a:spcPct val="80000"/>
              </a:lnSpc>
              <a:spcAft>
                <a:spcPts val="0"/>
              </a:spcAft>
              <a:buFontTx/>
              <a:buNone/>
              <a:defRPr/>
            </a:pPr>
            <a:r>
              <a:rPr lang="de-DE" sz="1600" dirty="0">
                <a:latin typeface="Arial" charset="0"/>
              </a:rPr>
              <a:t>					            Begegnen - verzeihen</a:t>
            </a:r>
          </a:p>
          <a:p>
            <a:pPr marL="274320" indent="-274320" eaLnBrk="1" fontAlgn="auto" hangingPunct="1">
              <a:lnSpc>
                <a:spcPct val="80000"/>
              </a:lnSpc>
              <a:spcAft>
                <a:spcPts val="0"/>
              </a:spcAft>
              <a:buFontTx/>
              <a:buNone/>
              <a:defRPr/>
            </a:pPr>
            <a:r>
              <a:rPr lang="de-DE" sz="1600" dirty="0">
                <a:latin typeface="Arial" charset="0"/>
              </a:rPr>
              <a:t>					</a:t>
            </a:r>
          </a:p>
          <a:p>
            <a:pPr marL="274320" indent="-274320" eaLnBrk="1" fontAlgn="auto" hangingPunct="1">
              <a:lnSpc>
                <a:spcPct val="80000"/>
              </a:lnSpc>
              <a:spcAft>
                <a:spcPts val="0"/>
              </a:spcAft>
              <a:buFontTx/>
              <a:buNone/>
              <a:defRPr/>
            </a:pPr>
            <a:r>
              <a:rPr lang="de-DE" sz="1600" dirty="0">
                <a:latin typeface="Arial" charset="0"/>
              </a:rPr>
              <a:t>					           </a:t>
            </a:r>
            <a:r>
              <a:rPr lang="de-DE" sz="1600" b="1" dirty="0">
                <a:latin typeface="Arial" charset="0"/>
              </a:rPr>
              <a:t>Tiefstes Erfassen der Realität</a:t>
            </a:r>
            <a:r>
              <a:rPr lang="de-DE" sz="1600" dirty="0">
                <a:latin typeface="Arial" charset="0"/>
              </a:rPr>
              <a:t>: </a:t>
            </a:r>
          </a:p>
          <a:p>
            <a:pPr marL="274320" indent="-274320" eaLnBrk="1" fontAlgn="auto" hangingPunct="1">
              <a:lnSpc>
                <a:spcPct val="80000"/>
              </a:lnSpc>
              <a:spcAft>
                <a:spcPts val="0"/>
              </a:spcAft>
              <a:buFontTx/>
              <a:buNone/>
              <a:defRPr/>
            </a:pPr>
            <a:endParaRPr lang="de-DE" sz="1600" dirty="0">
              <a:latin typeface="Arial" charset="0"/>
            </a:endParaRPr>
          </a:p>
          <a:p>
            <a:pPr marL="274320" indent="-274320" eaLnBrk="1" fontAlgn="auto" hangingPunct="1">
              <a:lnSpc>
                <a:spcPct val="80000"/>
              </a:lnSpc>
              <a:spcAft>
                <a:spcPts val="0"/>
              </a:spcAft>
              <a:buFontTx/>
              <a:buNone/>
              <a:defRPr/>
            </a:pPr>
            <a:r>
              <a:rPr lang="de-DE" sz="1600" dirty="0">
                <a:latin typeface="Arial" charset="0"/>
              </a:rPr>
              <a:t>					              Selbstwert</a:t>
            </a:r>
          </a:p>
          <a:p>
            <a:pPr marL="274320" indent="-274320" eaLnBrk="1" fontAlgn="auto" hangingPunct="1">
              <a:lnSpc>
                <a:spcPct val="80000"/>
              </a:lnSpc>
              <a:spcAft>
                <a:spcPts val="0"/>
              </a:spcAft>
              <a:buFontTx/>
              <a:buNone/>
              <a:defRPr/>
            </a:pPr>
            <a:endParaRPr lang="de-DE" sz="1600" b="1" dirty="0">
              <a:latin typeface="Arial" charset="0"/>
            </a:endParaRPr>
          </a:p>
          <a:p>
            <a:pPr marL="274320" indent="-274320" eaLnBrk="1" fontAlgn="auto" hangingPunct="1">
              <a:lnSpc>
                <a:spcPct val="80000"/>
              </a:lnSpc>
              <a:spcAft>
                <a:spcPts val="0"/>
              </a:spcAft>
              <a:buFontTx/>
              <a:buNone/>
              <a:defRPr/>
            </a:pPr>
            <a:r>
              <a:rPr lang="de-DE" sz="1600" b="1" dirty="0">
                <a:latin typeface="Arial" charset="0"/>
              </a:rPr>
              <a:t>					 </a:t>
            </a:r>
            <a:r>
              <a:rPr lang="de-DE" sz="1600" dirty="0">
                <a:latin typeface="Arial" charset="0"/>
              </a:rPr>
              <a:t>				</a:t>
            </a:r>
            <a:endParaRPr lang="de-DE" sz="1600" b="1" dirty="0">
              <a:latin typeface="Arial" charset="0"/>
            </a:endParaRPr>
          </a:p>
          <a:p>
            <a:pPr marL="274320" indent="-274320" eaLnBrk="1" fontAlgn="auto" hangingPunct="1">
              <a:lnSpc>
                <a:spcPct val="80000"/>
              </a:lnSpc>
              <a:spcAft>
                <a:spcPts val="0"/>
              </a:spcAft>
              <a:buFontTx/>
              <a:buNone/>
              <a:defRPr/>
            </a:pPr>
            <a:r>
              <a:rPr lang="de-DE" sz="1600" b="1" dirty="0">
                <a:latin typeface="Arial" charset="0"/>
              </a:rPr>
              <a:t>					</a:t>
            </a:r>
          </a:p>
        </p:txBody>
      </p:sp>
      <p:cxnSp>
        <p:nvCxnSpPr>
          <p:cNvPr id="11" name="Gerade Verbindung mit Pfeil 10">
            <a:extLst>
              <a:ext uri="{FF2B5EF4-FFF2-40B4-BE49-F238E27FC236}">
                <a16:creationId xmlns:a16="http://schemas.microsoft.com/office/drawing/2014/main" id="{D6F0C607-A81D-15A1-CAC5-B3C21D5511E3}"/>
              </a:ext>
            </a:extLst>
          </p:cNvPr>
          <p:cNvCxnSpPr>
            <a:cxnSpLocks/>
          </p:cNvCxnSpPr>
          <p:nvPr/>
        </p:nvCxnSpPr>
        <p:spPr>
          <a:xfrm flipH="1">
            <a:off x="3203848" y="1773238"/>
            <a:ext cx="648072" cy="3603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a:extLst>
              <a:ext uri="{FF2B5EF4-FFF2-40B4-BE49-F238E27FC236}">
                <a16:creationId xmlns:a16="http://schemas.microsoft.com/office/drawing/2014/main" id="{43E2A880-C8D1-B0A1-0708-9DD2E02AC7D9}"/>
              </a:ext>
            </a:extLst>
          </p:cNvPr>
          <p:cNvCxnSpPr/>
          <p:nvPr/>
        </p:nvCxnSpPr>
        <p:spPr>
          <a:xfrm>
            <a:off x="5508625" y="1773238"/>
            <a:ext cx="935038" cy="3603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53751204-3BCA-4703-6A85-5491E05815CE}"/>
              </a:ext>
            </a:extLst>
          </p:cNvPr>
          <p:cNvCxnSpPr/>
          <p:nvPr/>
        </p:nvCxnSpPr>
        <p:spPr>
          <a:xfrm>
            <a:off x="6443663" y="3645024"/>
            <a:ext cx="0" cy="287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mit Pfeil 16">
            <a:extLst>
              <a:ext uri="{FF2B5EF4-FFF2-40B4-BE49-F238E27FC236}">
                <a16:creationId xmlns:a16="http://schemas.microsoft.com/office/drawing/2014/main" id="{D96F8A7D-A471-D6E3-9F46-A1C3FB79724B}"/>
              </a:ext>
            </a:extLst>
          </p:cNvPr>
          <p:cNvCxnSpPr/>
          <p:nvPr/>
        </p:nvCxnSpPr>
        <p:spPr>
          <a:xfrm>
            <a:off x="5796136" y="4365104"/>
            <a:ext cx="0"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2D51A5EA-A681-6A40-B14D-132DF81A3B67}"/>
              </a:ext>
            </a:extLst>
          </p:cNvPr>
          <p:cNvCxnSpPr/>
          <p:nvPr/>
        </p:nvCxnSpPr>
        <p:spPr>
          <a:xfrm>
            <a:off x="5364088" y="4869160"/>
            <a:ext cx="0"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86506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1F32C-B475-DD23-E425-0CED1125FC71}"/>
            </a:ext>
          </a:extLst>
        </p:cNvPr>
        <p:cNvGrpSpPr/>
        <p:nvPr/>
      </p:nvGrpSpPr>
      <p:grpSpPr>
        <a:xfrm>
          <a:off x="0" y="0"/>
          <a:ext cx="0" cy="0"/>
          <a:chOff x="0" y="0"/>
          <a:chExt cx="0" cy="0"/>
        </a:xfrm>
      </p:grpSpPr>
      <p:sp>
        <p:nvSpPr>
          <p:cNvPr id="38914" name="Rectangle 2">
            <a:extLst>
              <a:ext uri="{FF2B5EF4-FFF2-40B4-BE49-F238E27FC236}">
                <a16:creationId xmlns:a16="http://schemas.microsoft.com/office/drawing/2014/main" id="{EAD59794-5CD9-90AE-2880-12F6668A2F24}"/>
              </a:ext>
            </a:extLst>
          </p:cNvPr>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Vierte personale Grundmotivation</a:t>
            </a:r>
          </a:p>
        </p:txBody>
      </p:sp>
      <p:sp>
        <p:nvSpPr>
          <p:cNvPr id="38915" name="Rectangle 3">
            <a:extLst>
              <a:ext uri="{FF2B5EF4-FFF2-40B4-BE49-F238E27FC236}">
                <a16:creationId xmlns:a16="http://schemas.microsoft.com/office/drawing/2014/main" id="{4C445523-8952-F2B7-8381-2F29F8CCDDE5}"/>
              </a:ext>
            </a:extLst>
          </p:cNvPr>
          <p:cNvSpPr>
            <a:spLocks noGrp="1" noChangeArrowheads="1"/>
          </p:cNvSpPr>
          <p:nvPr>
            <p:ph idx="1"/>
          </p:nvPr>
        </p:nvSpPr>
        <p:spPr>
          <a:xfrm>
            <a:off x="1942415" y="1340768"/>
            <a:ext cx="6591985" cy="4570454"/>
          </a:xfrm>
        </p:spPr>
        <p:txBody>
          <a:bodyPr lIns="92075" tIns="46038" rIns="92075" bIns="46038">
            <a:normAutofit/>
          </a:bodyPr>
          <a:lstStyle/>
          <a:p>
            <a:pPr eaLnBrk="1" hangingPunct="1">
              <a:buFont typeface="Wingdings" pitchFamily="2" charset="2"/>
              <a:buNone/>
              <a:defRPr/>
            </a:pPr>
            <a:endParaRPr lang="de-AT" b="1" dirty="0">
              <a:latin typeface="Arial" pitchFamily="34" charset="0"/>
            </a:endParaRPr>
          </a:p>
          <a:p>
            <a:pPr eaLnBrk="1" hangingPunct="1">
              <a:buFontTx/>
              <a:buChar char="•"/>
              <a:defRPr/>
            </a:pPr>
            <a:r>
              <a:rPr lang="de-AT" b="1" dirty="0">
                <a:solidFill>
                  <a:srgbClr val="C00000"/>
                </a:solidFill>
                <a:latin typeface="Arial" pitchFamily="34" charset="0"/>
              </a:rPr>
              <a:t>Zentrales Thema: </a:t>
            </a:r>
            <a:r>
              <a:rPr lang="de-AT" dirty="0">
                <a:latin typeface="Arial" pitchFamily="34" charset="0"/>
              </a:rPr>
              <a:t>Sinnvolles Wollen; Verständnis der Zusammenhänge, Aufruf der Situation</a:t>
            </a:r>
          </a:p>
          <a:p>
            <a:pPr eaLnBrk="1" hangingPunct="1">
              <a:buFontTx/>
              <a:buChar char="•"/>
              <a:defRPr/>
            </a:pPr>
            <a:r>
              <a:rPr lang="de-AT" b="1" dirty="0">
                <a:solidFill>
                  <a:srgbClr val="C00000"/>
                </a:solidFill>
                <a:latin typeface="Arial" pitchFamily="34" charset="0"/>
              </a:rPr>
              <a:t>Psychologische Dynamik: </a:t>
            </a:r>
            <a:r>
              <a:rPr lang="de-AT" dirty="0">
                <a:latin typeface="Arial" pitchFamily="34" charset="0"/>
              </a:rPr>
              <a:t>Sinn-erfüllung, verantwortetes Handeln</a:t>
            </a:r>
          </a:p>
          <a:p>
            <a:pPr>
              <a:buFontTx/>
              <a:buChar char="•"/>
              <a:defRPr/>
            </a:pPr>
            <a:r>
              <a:rPr lang="de-AT" b="1" dirty="0">
                <a:solidFill>
                  <a:srgbClr val="C00000"/>
                </a:solidFill>
                <a:latin typeface="Arial" pitchFamily="34" charset="0"/>
              </a:rPr>
              <a:t>Instrumentale Voraussetzung: </a:t>
            </a:r>
            <a:r>
              <a:rPr lang="de-AT" dirty="0">
                <a:latin typeface="Arial" pitchFamily="34" charset="0"/>
              </a:rPr>
              <a:t>Erkennen des situativ Geforderten, (An-) Gebotenen</a:t>
            </a:r>
          </a:p>
          <a:p>
            <a:pPr>
              <a:buFontTx/>
              <a:buChar char="•"/>
              <a:defRPr/>
            </a:pPr>
            <a:r>
              <a:rPr lang="de-AT" b="1" dirty="0">
                <a:solidFill>
                  <a:srgbClr val="C00000"/>
                </a:solidFill>
                <a:latin typeface="Arial" pitchFamily="34" charset="0"/>
              </a:rPr>
              <a:t>Pathologie: </a:t>
            </a:r>
            <a:r>
              <a:rPr lang="de-AT" dirty="0">
                <a:latin typeface="Arial" pitchFamily="34" charset="0"/>
              </a:rPr>
              <a:t>existentielles Vakuum (Leere, Initiativelosigkeit). Kann sich in verschiedenen Krankheitsbildern zeigen</a:t>
            </a:r>
          </a:p>
          <a:p>
            <a:pPr marL="0" indent="0">
              <a:buNone/>
              <a:defRPr/>
            </a:pPr>
            <a:endParaRPr lang="de-AT" dirty="0">
              <a:latin typeface="Arial" pitchFamily="34" charset="0"/>
            </a:endParaRPr>
          </a:p>
          <a:p>
            <a:pPr>
              <a:buFontTx/>
              <a:buChar char="•"/>
              <a:defRPr/>
            </a:pPr>
            <a:r>
              <a:rPr lang="de-AT" sz="1400" dirty="0">
                <a:latin typeface="Arial" pitchFamily="34" charset="0"/>
              </a:rPr>
              <a:t>Selbsterfahrungsfrage: z.B.: Was sind derzeit meine Lebensfragen? Wer  oder was fragt mich derzeit an? Wo wäre es gut, dass ich persönlich sage, tue?</a:t>
            </a:r>
          </a:p>
          <a:p>
            <a:pPr eaLnBrk="1" hangingPunct="1">
              <a:buFontTx/>
              <a:buChar char="•"/>
              <a:defRPr/>
            </a:pPr>
            <a:endParaRPr lang="de-AT" b="1" dirty="0">
              <a:latin typeface="Arial" pitchFamily="34" charset="0"/>
            </a:endParaRPr>
          </a:p>
        </p:txBody>
      </p:sp>
    </p:spTree>
    <p:extLst>
      <p:ext uri="{BB962C8B-B14F-4D97-AF65-F5344CB8AC3E}">
        <p14:creationId xmlns:p14="http://schemas.microsoft.com/office/powerpoint/2010/main" val="4050592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5695D-E440-7532-7EEB-54A36A9B796D}"/>
            </a:ext>
          </a:extLst>
        </p:cNvPr>
        <p:cNvGrpSpPr/>
        <p:nvPr/>
      </p:nvGrpSpPr>
      <p:grpSpPr>
        <a:xfrm>
          <a:off x="0" y="0"/>
          <a:ext cx="0" cy="0"/>
          <a:chOff x="0" y="0"/>
          <a:chExt cx="0" cy="0"/>
        </a:xfrm>
      </p:grpSpPr>
      <p:sp>
        <p:nvSpPr>
          <p:cNvPr id="39938" name="Rectangle 2">
            <a:extLst>
              <a:ext uri="{FF2B5EF4-FFF2-40B4-BE49-F238E27FC236}">
                <a16:creationId xmlns:a16="http://schemas.microsoft.com/office/drawing/2014/main" id="{961CB89D-CED5-2F12-0432-D2A3ED141B66}"/>
              </a:ext>
            </a:extLst>
          </p:cNvPr>
          <p:cNvSpPr>
            <a:spLocks noGrp="1" noRot="1" noChangeArrowheads="1"/>
          </p:cNvSpPr>
          <p:nvPr>
            <p:ph type="title"/>
          </p:nvPr>
        </p:nvSpPr>
        <p:spPr/>
        <p:txBody>
          <a:bodyPr lIns="92075" tIns="46038" rIns="92075" bIns="46038">
            <a:normAutofit fontScale="90000"/>
          </a:bodyPr>
          <a:lstStyle/>
          <a:p>
            <a:pPr algn="ctr" eaLnBrk="1" hangingPunct="1">
              <a:defRPr/>
            </a:pPr>
            <a:r>
              <a:rPr lang="de-AT" sz="2800" b="1" dirty="0">
                <a:solidFill>
                  <a:srgbClr val="C00000"/>
                </a:solidFill>
              </a:rPr>
              <a:t>Vierte personale Grundmotivation-</a:t>
            </a:r>
            <a:br>
              <a:rPr lang="de-AT" sz="2800" b="1" dirty="0">
                <a:solidFill>
                  <a:srgbClr val="C00000"/>
                </a:solidFill>
              </a:rPr>
            </a:br>
            <a:br>
              <a:rPr lang="de-AT" sz="2800" b="1" dirty="0">
                <a:solidFill>
                  <a:srgbClr val="C00000"/>
                </a:solidFill>
              </a:rPr>
            </a:br>
            <a:r>
              <a:rPr lang="de-AT" sz="2800" b="1" dirty="0">
                <a:solidFill>
                  <a:srgbClr val="C00000"/>
                </a:solidFill>
              </a:rPr>
              <a:t>Psychodynamik</a:t>
            </a:r>
          </a:p>
        </p:txBody>
      </p:sp>
      <p:sp>
        <p:nvSpPr>
          <p:cNvPr id="39939" name="Rectangle 3">
            <a:extLst>
              <a:ext uri="{FF2B5EF4-FFF2-40B4-BE49-F238E27FC236}">
                <a16:creationId xmlns:a16="http://schemas.microsoft.com/office/drawing/2014/main" id="{E071C340-F3DF-E2B5-138E-37A16FCC568B}"/>
              </a:ext>
            </a:extLst>
          </p:cNvPr>
          <p:cNvSpPr>
            <a:spLocks noGrp="1" noChangeArrowheads="1"/>
          </p:cNvSpPr>
          <p:nvPr>
            <p:ph idx="1"/>
          </p:nvPr>
        </p:nvSpPr>
        <p:spPr/>
        <p:txBody>
          <a:bodyPr lIns="92075" tIns="46038" rIns="92075" bIns="46038">
            <a:normAutofit/>
          </a:bodyPr>
          <a:lstStyle/>
          <a:p>
            <a:pPr eaLnBrk="1" hangingPunct="1">
              <a:buFont typeface="Wingdings" pitchFamily="2" charset="2"/>
              <a:buNone/>
              <a:defRPr/>
            </a:pPr>
            <a:endParaRPr lang="de-AT" b="1" dirty="0">
              <a:latin typeface="Arial" pitchFamily="34" charset="0"/>
            </a:endParaRPr>
          </a:p>
          <a:p>
            <a:pPr eaLnBrk="1" hangingPunct="1">
              <a:buFontTx/>
              <a:buChar char="•"/>
              <a:defRPr/>
            </a:pPr>
            <a:r>
              <a:rPr lang="de-AT" b="1" dirty="0">
                <a:latin typeface="Arial" pitchFamily="34" charset="0"/>
              </a:rPr>
              <a:t>Instrumentale Voraussetzung: Erkennen des situativ Geforderten, (An-) Gebotenen</a:t>
            </a:r>
          </a:p>
          <a:p>
            <a:pPr eaLnBrk="1" hangingPunct="1">
              <a:buFontTx/>
              <a:buChar char="•"/>
              <a:defRPr/>
            </a:pPr>
            <a:r>
              <a:rPr lang="de-AT" b="1" dirty="0">
                <a:latin typeface="Arial" pitchFamily="34" charset="0"/>
              </a:rPr>
              <a:t>Pathologie: </a:t>
            </a:r>
            <a:r>
              <a:rPr lang="de-AT" b="1" dirty="0" err="1">
                <a:latin typeface="Arial" pitchFamily="34" charset="0"/>
              </a:rPr>
              <a:t>existentielles</a:t>
            </a:r>
            <a:r>
              <a:rPr lang="de-AT" b="1" dirty="0">
                <a:latin typeface="Arial" pitchFamily="34" charset="0"/>
              </a:rPr>
              <a:t> Vakuum </a:t>
            </a:r>
            <a:r>
              <a:rPr lang="de-AT" dirty="0">
                <a:latin typeface="Arial" pitchFamily="34" charset="0"/>
              </a:rPr>
              <a:t>(Leere, </a:t>
            </a:r>
            <a:r>
              <a:rPr lang="de-AT" dirty="0" err="1">
                <a:latin typeface="Arial" pitchFamily="34" charset="0"/>
              </a:rPr>
              <a:t>Initiativelosigkeit</a:t>
            </a:r>
            <a:r>
              <a:rPr lang="de-AT" dirty="0">
                <a:latin typeface="Arial" pitchFamily="34" charset="0"/>
              </a:rPr>
              <a:t>). Kann sich in verschiedenen Krankheitsbildern zeigen</a:t>
            </a:r>
          </a:p>
          <a:p>
            <a:pPr eaLnBrk="1" hangingPunct="1">
              <a:buFontTx/>
              <a:buChar char="•"/>
              <a:defRPr/>
            </a:pPr>
            <a:r>
              <a:rPr lang="de-AT" dirty="0">
                <a:latin typeface="Arial" pitchFamily="34" charset="0"/>
              </a:rPr>
              <a:t>Selbsterfahrungsfrage: </a:t>
            </a:r>
          </a:p>
          <a:p>
            <a:pPr eaLnBrk="1" hangingPunct="1">
              <a:buFont typeface="Wingdings" pitchFamily="2" charset="2"/>
              <a:buNone/>
              <a:defRPr/>
            </a:pPr>
            <a:r>
              <a:rPr lang="de-AT" dirty="0">
                <a:latin typeface="Arial" pitchFamily="34" charset="0"/>
              </a:rPr>
              <a:t>	Was sind derzeit meine Lebensfragen? Wer  oder was fragt mich derzeit an? Wo wäre es gut, dass ich persönlich sage…, tue…?</a:t>
            </a:r>
          </a:p>
        </p:txBody>
      </p:sp>
    </p:spTree>
    <p:extLst>
      <p:ext uri="{BB962C8B-B14F-4D97-AF65-F5344CB8AC3E}">
        <p14:creationId xmlns:p14="http://schemas.microsoft.com/office/powerpoint/2010/main" val="26306640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69117-12B0-9865-DBAF-94B0E8AA270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566013-F61C-760C-92D9-E4923613C494}"/>
              </a:ext>
            </a:extLst>
          </p:cNvPr>
          <p:cNvSpPr>
            <a:spLocks noGrp="1"/>
          </p:cNvSpPr>
          <p:nvPr>
            <p:ph type="title"/>
          </p:nvPr>
        </p:nvSpPr>
        <p:spPr>
          <a:xfrm>
            <a:off x="1748065" y="624110"/>
            <a:ext cx="6786336" cy="1004690"/>
          </a:xfrm>
        </p:spPr>
        <p:txBody>
          <a:bodyPr>
            <a:normAutofit/>
          </a:bodyPr>
          <a:lstStyle/>
          <a:p>
            <a:r>
              <a:rPr lang="de-DE" sz="2400" b="1" dirty="0">
                <a:solidFill>
                  <a:srgbClr val="C00000"/>
                </a:solidFill>
              </a:rPr>
              <a:t>Übersicht vierte personale Grundmotivation </a:t>
            </a:r>
          </a:p>
        </p:txBody>
      </p:sp>
      <p:sp>
        <p:nvSpPr>
          <p:cNvPr id="3" name="Inhaltsplatzhalter 2">
            <a:extLst>
              <a:ext uri="{FF2B5EF4-FFF2-40B4-BE49-F238E27FC236}">
                <a16:creationId xmlns:a16="http://schemas.microsoft.com/office/drawing/2014/main" id="{259B9FA0-DDE8-944D-AA0E-E48EEBE8B1CF}"/>
              </a:ext>
            </a:extLst>
          </p:cNvPr>
          <p:cNvSpPr>
            <a:spLocks noGrp="1"/>
          </p:cNvSpPr>
          <p:nvPr>
            <p:ph idx="1"/>
          </p:nvPr>
        </p:nvSpPr>
        <p:spPr>
          <a:xfrm>
            <a:off x="1979712" y="1844824"/>
            <a:ext cx="6786336" cy="4251176"/>
          </a:xfrm>
        </p:spPr>
        <p:txBody>
          <a:bodyPr>
            <a:normAutofit fontScale="40000" lnSpcReduction="20000"/>
          </a:bodyPr>
          <a:lstStyle/>
          <a:p>
            <a:pPr>
              <a:lnSpc>
                <a:spcPct val="80000"/>
              </a:lnSpc>
              <a:buNone/>
            </a:pPr>
            <a:r>
              <a:rPr lang="de-AT" sz="4400" b="1" dirty="0">
                <a:latin typeface="Arial" charset="0"/>
              </a:rPr>
              <a:t>					Sinnvolles-sollen</a:t>
            </a:r>
            <a:endParaRPr lang="de-DE" sz="4400" b="1" dirty="0">
              <a:latin typeface="Arial" charset="0"/>
            </a:endParaRPr>
          </a:p>
          <a:p>
            <a:pPr>
              <a:lnSpc>
                <a:spcPct val="80000"/>
              </a:lnSpc>
              <a:buNone/>
            </a:pPr>
            <a:endParaRPr lang="de-DE" sz="4400" dirty="0">
              <a:latin typeface="Arial" charset="0"/>
            </a:endParaRPr>
          </a:p>
          <a:p>
            <a:pPr>
              <a:lnSpc>
                <a:spcPct val="80000"/>
              </a:lnSpc>
              <a:buNone/>
            </a:pPr>
            <a:endParaRPr lang="de-DE" sz="3200" b="1" dirty="0">
              <a:latin typeface="Arial" charset="0"/>
            </a:endParaRPr>
          </a:p>
          <a:p>
            <a:pPr>
              <a:lnSpc>
                <a:spcPct val="80000"/>
              </a:lnSpc>
              <a:buNone/>
            </a:pPr>
            <a:r>
              <a:rPr lang="de-DE" sz="3200" b="1" dirty="0" err="1">
                <a:latin typeface="Arial" charset="0"/>
              </a:rPr>
              <a:t>Copingreaktionen</a:t>
            </a:r>
            <a:r>
              <a:rPr lang="de-DE" sz="3200" dirty="0">
                <a:latin typeface="Arial" charset="0"/>
              </a:rPr>
              <a:t>			          </a:t>
            </a:r>
            <a:r>
              <a:rPr lang="de-DE" sz="3200" b="1" dirty="0">
                <a:latin typeface="Arial" charset="0"/>
              </a:rPr>
              <a:t>über-ein-stimmen, handeln</a:t>
            </a:r>
            <a:endParaRPr lang="de-DE" sz="3200" dirty="0">
              <a:latin typeface="Arial" charset="0"/>
            </a:endParaRPr>
          </a:p>
          <a:p>
            <a:pPr>
              <a:lnSpc>
                <a:spcPct val="80000"/>
              </a:lnSpc>
              <a:buNone/>
            </a:pPr>
            <a:r>
              <a:rPr lang="de-DE" sz="3200" dirty="0">
                <a:latin typeface="Arial" charset="0"/>
              </a:rPr>
              <a:t>(= Psychodynamik der		                    (= </a:t>
            </a:r>
            <a:r>
              <a:rPr lang="de-DE" sz="3200" dirty="0" err="1">
                <a:latin typeface="Arial" charset="0"/>
              </a:rPr>
              <a:t>Personierung</a:t>
            </a:r>
            <a:r>
              <a:rPr lang="de-DE" sz="3200" dirty="0">
                <a:latin typeface="Arial" charset="0"/>
              </a:rPr>
              <a:t> des Werdens)</a:t>
            </a:r>
          </a:p>
          <a:p>
            <a:pPr>
              <a:lnSpc>
                <a:spcPct val="80000"/>
              </a:lnSpc>
              <a:buNone/>
            </a:pPr>
            <a:r>
              <a:rPr lang="de-DE" sz="3200" dirty="0" err="1">
                <a:latin typeface="Arial" charset="0"/>
              </a:rPr>
              <a:t>Werdenshemmung</a:t>
            </a:r>
            <a:r>
              <a:rPr lang="de-DE" sz="3200" dirty="0">
                <a:latin typeface="Arial" charset="0"/>
              </a:rPr>
              <a:t>)		</a:t>
            </a:r>
            <a:endParaRPr lang="de-DE" sz="3200" b="1" dirty="0">
              <a:latin typeface="Arial" charset="0"/>
            </a:endParaRPr>
          </a:p>
          <a:p>
            <a:pPr>
              <a:lnSpc>
                <a:spcPct val="80000"/>
              </a:lnSpc>
              <a:buNone/>
            </a:pPr>
            <a:endParaRPr lang="de-DE" sz="3200" b="1" dirty="0">
              <a:latin typeface="Arial" charset="0"/>
            </a:endParaRPr>
          </a:p>
          <a:p>
            <a:pPr>
              <a:lnSpc>
                <a:spcPct val="80000"/>
              </a:lnSpc>
              <a:buNone/>
            </a:pPr>
            <a:r>
              <a:rPr lang="de-DE" sz="3200" b="1" dirty="0">
                <a:latin typeface="Arial" charset="0"/>
              </a:rPr>
              <a:t>Vermeidung: </a:t>
            </a:r>
            <a:r>
              <a:rPr lang="de-DE" sz="3200" dirty="0">
                <a:latin typeface="Arial" charset="0"/>
              </a:rPr>
              <a:t>prov. Daseinshaltung</a:t>
            </a:r>
            <a:r>
              <a:rPr lang="de-DE" sz="3200" b="1" dirty="0">
                <a:latin typeface="Arial" charset="0"/>
              </a:rPr>
              <a:t>	              Voraussetzungen</a:t>
            </a:r>
            <a:r>
              <a:rPr lang="de-DE" sz="3200" dirty="0">
                <a:latin typeface="Arial" charset="0"/>
              </a:rPr>
              <a:t> </a:t>
            </a:r>
            <a:r>
              <a:rPr lang="de-DE" sz="3200" i="1" dirty="0">
                <a:latin typeface="Arial" charset="0"/>
              </a:rPr>
              <a:t>z. </a:t>
            </a:r>
            <a:r>
              <a:rPr lang="de-DE" sz="3200" i="1" dirty="0" err="1">
                <a:latin typeface="Arial" charset="0"/>
              </a:rPr>
              <a:t>Personsein</a:t>
            </a:r>
            <a:r>
              <a:rPr lang="de-DE" sz="3200" dirty="0">
                <a:latin typeface="Arial" charset="0"/>
              </a:rPr>
              <a:t>: </a:t>
            </a:r>
            <a:endParaRPr lang="de-DE" sz="3200" b="1" dirty="0">
              <a:latin typeface="Arial" charset="0"/>
            </a:endParaRPr>
          </a:p>
          <a:p>
            <a:pPr>
              <a:lnSpc>
                <a:spcPct val="80000"/>
              </a:lnSpc>
              <a:buNone/>
            </a:pPr>
            <a:r>
              <a:rPr lang="de-DE" sz="3200" b="1" dirty="0">
                <a:latin typeface="Arial" charset="0"/>
              </a:rPr>
              <a:t>Aktivismus: </a:t>
            </a:r>
            <a:r>
              <a:rPr lang="de-DE" sz="3200" dirty="0">
                <a:latin typeface="Arial" charset="0"/>
              </a:rPr>
              <a:t>Idealisierung/Fanatismus	     Kontext, Tätigkeitsfeld, Zukunft</a:t>
            </a:r>
          </a:p>
          <a:p>
            <a:pPr>
              <a:lnSpc>
                <a:spcPct val="80000"/>
              </a:lnSpc>
              <a:buNone/>
            </a:pPr>
            <a:r>
              <a:rPr lang="de-DE" sz="3200" b="1" dirty="0">
                <a:latin typeface="Arial" charset="0"/>
              </a:rPr>
              <a:t>Aggression: </a:t>
            </a:r>
            <a:r>
              <a:rPr lang="de-DE" sz="3200" dirty="0">
                <a:latin typeface="Arial" charset="0"/>
              </a:rPr>
              <a:t>Zynismus			</a:t>
            </a:r>
          </a:p>
          <a:p>
            <a:pPr>
              <a:lnSpc>
                <a:spcPct val="80000"/>
              </a:lnSpc>
              <a:buNone/>
            </a:pPr>
            <a:r>
              <a:rPr lang="de-DE" sz="3200" b="1" dirty="0">
                <a:latin typeface="Arial" charset="0"/>
              </a:rPr>
              <a:t>Totstellreflex: </a:t>
            </a:r>
            <a:r>
              <a:rPr lang="de-DE" sz="3200" dirty="0">
                <a:latin typeface="Arial" charset="0"/>
              </a:rPr>
              <a:t>Nihilismus</a:t>
            </a:r>
            <a:r>
              <a:rPr lang="de-DE" sz="3200" b="1" dirty="0">
                <a:latin typeface="Arial" charset="0"/>
              </a:rPr>
              <a:t>		               Tiefste Aktivität:</a:t>
            </a:r>
            <a:r>
              <a:rPr lang="de-DE" sz="3200" dirty="0">
                <a:latin typeface="Arial" charset="0"/>
              </a:rPr>
              <a:t> </a:t>
            </a:r>
            <a:r>
              <a:rPr lang="de-DE" sz="3200" b="1" dirty="0">
                <a:latin typeface="Arial" charset="0"/>
              </a:rPr>
              <a:t>			</a:t>
            </a:r>
            <a:endParaRPr lang="de-DE" sz="3200" dirty="0">
              <a:latin typeface="Arial" charset="0"/>
            </a:endParaRPr>
          </a:p>
          <a:p>
            <a:pPr>
              <a:lnSpc>
                <a:spcPct val="80000"/>
              </a:lnSpc>
              <a:buNone/>
            </a:pPr>
            <a:r>
              <a:rPr lang="de-DE" sz="3200" dirty="0">
                <a:latin typeface="Arial" charset="0"/>
              </a:rPr>
              <a:t>					                                   Hingabe</a:t>
            </a:r>
          </a:p>
          <a:p>
            <a:pPr>
              <a:lnSpc>
                <a:spcPct val="80000"/>
              </a:lnSpc>
              <a:buNone/>
            </a:pPr>
            <a:r>
              <a:rPr lang="de-DE" sz="3200" dirty="0">
                <a:latin typeface="Arial" charset="0"/>
              </a:rPr>
              <a:t>					</a:t>
            </a:r>
          </a:p>
          <a:p>
            <a:pPr>
              <a:lnSpc>
                <a:spcPct val="80000"/>
              </a:lnSpc>
              <a:buNone/>
            </a:pPr>
            <a:r>
              <a:rPr lang="de-DE" sz="3200" dirty="0">
                <a:latin typeface="Arial" charset="0"/>
              </a:rPr>
              <a:t>					                                   T</a:t>
            </a:r>
            <a:r>
              <a:rPr lang="de-DE" sz="3200" b="1" dirty="0">
                <a:latin typeface="Arial" charset="0"/>
              </a:rPr>
              <a:t>iefstes Erfassen der Realität</a:t>
            </a:r>
            <a:r>
              <a:rPr lang="de-DE" sz="3200" dirty="0">
                <a:latin typeface="Arial" charset="0"/>
              </a:rPr>
              <a:t>: 					                                               Sinn</a:t>
            </a:r>
          </a:p>
          <a:p>
            <a:pPr>
              <a:lnSpc>
                <a:spcPct val="80000"/>
              </a:lnSpc>
              <a:buNone/>
            </a:pPr>
            <a:endParaRPr lang="de-DE" sz="3200" b="1" dirty="0">
              <a:latin typeface="Arial" charset="0"/>
            </a:endParaRPr>
          </a:p>
          <a:p>
            <a:pPr>
              <a:lnSpc>
                <a:spcPct val="80000"/>
              </a:lnSpc>
              <a:buNone/>
            </a:pPr>
            <a:r>
              <a:rPr lang="de-DE" sz="3200" b="1" dirty="0">
                <a:latin typeface="Arial" charset="0"/>
              </a:rPr>
              <a:t>					 </a:t>
            </a:r>
            <a:r>
              <a:rPr lang="de-DE" sz="3200" dirty="0">
                <a:latin typeface="Arial" charset="0"/>
              </a:rPr>
              <a:t>				</a:t>
            </a:r>
            <a:endParaRPr lang="de-DE" dirty="0"/>
          </a:p>
        </p:txBody>
      </p:sp>
      <p:cxnSp>
        <p:nvCxnSpPr>
          <p:cNvPr id="5" name="Gerade Verbindung mit Pfeil 4">
            <a:extLst>
              <a:ext uri="{FF2B5EF4-FFF2-40B4-BE49-F238E27FC236}">
                <a16:creationId xmlns:a16="http://schemas.microsoft.com/office/drawing/2014/main" id="{5BEC1F3E-4037-07F2-9DF0-E43853E769A8}"/>
              </a:ext>
            </a:extLst>
          </p:cNvPr>
          <p:cNvCxnSpPr>
            <a:cxnSpLocks/>
          </p:cNvCxnSpPr>
          <p:nvPr/>
        </p:nvCxnSpPr>
        <p:spPr>
          <a:xfrm flipH="1">
            <a:off x="3491880" y="2060848"/>
            <a:ext cx="72008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a:extLst>
              <a:ext uri="{FF2B5EF4-FFF2-40B4-BE49-F238E27FC236}">
                <a16:creationId xmlns:a16="http://schemas.microsoft.com/office/drawing/2014/main" id="{2F90CCFC-E875-6E86-3E4F-9C72A9537CC0}"/>
              </a:ext>
            </a:extLst>
          </p:cNvPr>
          <p:cNvCxnSpPr/>
          <p:nvPr/>
        </p:nvCxnSpPr>
        <p:spPr>
          <a:xfrm>
            <a:off x="5148064" y="2060848"/>
            <a:ext cx="792088"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960987D0-5A91-1C2A-E55B-4E6D46129A3F}"/>
              </a:ext>
            </a:extLst>
          </p:cNvPr>
          <p:cNvCxnSpPr/>
          <p:nvPr/>
        </p:nvCxnSpPr>
        <p:spPr>
          <a:xfrm>
            <a:off x="5868144" y="3140968"/>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CC3F7271-09BD-D675-B9CE-B2A6B91138D3}"/>
              </a:ext>
            </a:extLst>
          </p:cNvPr>
          <p:cNvCxnSpPr>
            <a:cxnSpLocks/>
          </p:cNvCxnSpPr>
          <p:nvPr/>
        </p:nvCxnSpPr>
        <p:spPr>
          <a:xfrm>
            <a:off x="6156176" y="4149080"/>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a:extLst>
              <a:ext uri="{FF2B5EF4-FFF2-40B4-BE49-F238E27FC236}">
                <a16:creationId xmlns:a16="http://schemas.microsoft.com/office/drawing/2014/main" id="{89BEC220-31A4-9374-9951-AEBAD8C050BD}"/>
              </a:ext>
            </a:extLst>
          </p:cNvPr>
          <p:cNvCxnSpPr>
            <a:cxnSpLocks/>
          </p:cNvCxnSpPr>
          <p:nvPr/>
        </p:nvCxnSpPr>
        <p:spPr>
          <a:xfrm>
            <a:off x="5940152" y="4797152"/>
            <a:ext cx="11872"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1547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5F1BB-E26A-573A-ACF0-35E9BF380F4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5087A61-5BF3-B209-F18E-8E6A3B43A067}"/>
              </a:ext>
            </a:extLst>
          </p:cNvPr>
          <p:cNvSpPr>
            <a:spLocks noGrp="1"/>
          </p:cNvSpPr>
          <p:nvPr>
            <p:ph type="title"/>
          </p:nvPr>
        </p:nvSpPr>
        <p:spPr/>
        <p:txBody>
          <a:bodyPr>
            <a:noAutofit/>
          </a:bodyPr>
          <a:lstStyle/>
          <a:p>
            <a:pPr algn="ctr"/>
            <a:r>
              <a:rPr lang="de-AT" sz="2400" b="1" dirty="0" err="1">
                <a:solidFill>
                  <a:srgbClr val="C00000"/>
                </a:solidFill>
              </a:rPr>
              <a:t>Copingverhalten</a:t>
            </a:r>
            <a:r>
              <a:rPr lang="de-AT" sz="2400" b="1" dirty="0">
                <a:solidFill>
                  <a:srgbClr val="C00000"/>
                </a:solidFill>
              </a:rPr>
              <a:t> (automatische Schutzverhalten) –</a:t>
            </a:r>
            <a:br>
              <a:rPr lang="de-AT" sz="2400" b="1" dirty="0">
                <a:solidFill>
                  <a:srgbClr val="C00000"/>
                </a:solidFill>
              </a:rPr>
            </a:br>
            <a:r>
              <a:rPr lang="de-AT" sz="2400" b="1" dirty="0">
                <a:solidFill>
                  <a:srgbClr val="C00000"/>
                </a:solidFill>
              </a:rPr>
              <a:t>Zuordnung zu den Grundmotivationen – </a:t>
            </a:r>
            <a:r>
              <a:rPr lang="de-AT" sz="1800" b="1" dirty="0">
                <a:solidFill>
                  <a:srgbClr val="C00000"/>
                </a:solidFill>
              </a:rPr>
              <a:t>Längle 1998</a:t>
            </a:r>
          </a:p>
        </p:txBody>
      </p:sp>
      <p:graphicFrame>
        <p:nvGraphicFramePr>
          <p:cNvPr id="4" name="Inhaltsplatzhalter 3">
            <a:extLst>
              <a:ext uri="{FF2B5EF4-FFF2-40B4-BE49-F238E27FC236}">
                <a16:creationId xmlns:a16="http://schemas.microsoft.com/office/drawing/2014/main" id="{375F6888-4BF6-F268-886E-7209286BE63E}"/>
              </a:ext>
            </a:extLst>
          </p:cNvPr>
          <p:cNvGraphicFramePr>
            <a:graphicFrameLocks noGrp="1"/>
          </p:cNvGraphicFramePr>
          <p:nvPr>
            <p:ph idx="1"/>
          </p:nvPr>
        </p:nvGraphicFramePr>
        <p:xfrm>
          <a:off x="457200" y="2564904"/>
          <a:ext cx="8229600" cy="3384376"/>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1013436">
                <a:tc>
                  <a:txBody>
                    <a:bodyPr/>
                    <a:lstStyle/>
                    <a:p>
                      <a:r>
                        <a:rPr lang="de-AT" sz="1200" dirty="0"/>
                        <a:t>Störungen der GM</a:t>
                      </a:r>
                    </a:p>
                  </a:txBody>
                  <a:tcPr/>
                </a:tc>
                <a:tc>
                  <a:txBody>
                    <a:bodyPr/>
                    <a:lstStyle/>
                    <a:p>
                      <a:r>
                        <a:rPr lang="de-AT" sz="1200" dirty="0"/>
                        <a:t>Grundbewegung (Vermeidungsver-such)</a:t>
                      </a:r>
                    </a:p>
                  </a:txBody>
                  <a:tcPr/>
                </a:tc>
                <a:tc>
                  <a:txBody>
                    <a:bodyPr/>
                    <a:lstStyle/>
                    <a:p>
                      <a:r>
                        <a:rPr lang="de-AT" sz="1200" dirty="0"/>
                        <a:t>Paradoxe Bewegung (Bewältigungsversuch)</a:t>
                      </a:r>
                    </a:p>
                  </a:txBody>
                  <a:tcPr/>
                </a:tc>
                <a:tc>
                  <a:txBody>
                    <a:bodyPr/>
                    <a:lstStyle/>
                    <a:p>
                      <a:r>
                        <a:rPr lang="de-AT" sz="1200" dirty="0"/>
                        <a:t>Abwehrdynamik im Nicht-Entkommen (Aggressionstyp)</a:t>
                      </a:r>
                    </a:p>
                  </a:txBody>
                  <a:tcPr/>
                </a:tc>
                <a:tc>
                  <a:txBody>
                    <a:bodyPr/>
                    <a:lstStyle/>
                    <a:p>
                      <a:r>
                        <a:rPr lang="de-AT" sz="1200" dirty="0"/>
                        <a:t>Überwältigungserleben (Totstellreflex)</a:t>
                      </a:r>
                    </a:p>
                  </a:txBody>
                  <a:tcPr/>
                </a:tc>
                <a:extLst>
                  <a:ext uri="{0D108BD9-81ED-4DB2-BD59-A6C34878D82A}">
                    <a16:rowId xmlns:a16="http://schemas.microsoft.com/office/drawing/2014/main" val="10000"/>
                  </a:ext>
                </a:extLst>
              </a:tr>
              <a:tr h="456672">
                <a:tc>
                  <a:txBody>
                    <a:bodyPr/>
                    <a:lstStyle/>
                    <a:p>
                      <a:r>
                        <a:rPr lang="de-AT" sz="1200" b="1" dirty="0"/>
                        <a:t>1.GM</a:t>
                      </a:r>
                    </a:p>
                  </a:txBody>
                  <a:tcPr/>
                </a:tc>
                <a:tc>
                  <a:txBody>
                    <a:bodyPr/>
                    <a:lstStyle/>
                    <a:p>
                      <a:r>
                        <a:rPr lang="de-AT" sz="1200" dirty="0"/>
                        <a:t>Fliehen</a:t>
                      </a:r>
                    </a:p>
                  </a:txBody>
                  <a:tcPr/>
                </a:tc>
                <a:tc>
                  <a:txBody>
                    <a:bodyPr/>
                    <a:lstStyle/>
                    <a:p>
                      <a:r>
                        <a:rPr lang="de-AT" sz="1200" dirty="0"/>
                        <a:t>Ankämpfen</a:t>
                      </a:r>
                    </a:p>
                  </a:txBody>
                  <a:tcPr/>
                </a:tc>
                <a:tc>
                  <a:txBody>
                    <a:bodyPr/>
                    <a:lstStyle/>
                    <a:p>
                      <a:r>
                        <a:rPr lang="de-AT" sz="1200" dirty="0"/>
                        <a:t>Destruktiv: Hass</a:t>
                      </a:r>
                    </a:p>
                  </a:txBody>
                  <a:tcPr/>
                </a:tc>
                <a:tc>
                  <a:txBody>
                    <a:bodyPr/>
                    <a:lstStyle/>
                    <a:p>
                      <a:r>
                        <a:rPr lang="de-AT" sz="1200" dirty="0"/>
                        <a:t>Lähmung</a:t>
                      </a:r>
                    </a:p>
                  </a:txBody>
                  <a:tcPr/>
                </a:tc>
                <a:extLst>
                  <a:ext uri="{0D108BD9-81ED-4DB2-BD59-A6C34878D82A}">
                    <a16:rowId xmlns:a16="http://schemas.microsoft.com/office/drawing/2014/main" val="10001"/>
                  </a:ext>
                </a:extLst>
              </a:tr>
              <a:tr h="563020">
                <a:tc>
                  <a:txBody>
                    <a:bodyPr/>
                    <a:lstStyle/>
                    <a:p>
                      <a:r>
                        <a:rPr lang="de-AT" sz="1200" b="1" dirty="0"/>
                        <a:t>2.GM</a:t>
                      </a:r>
                    </a:p>
                  </a:txBody>
                  <a:tcPr/>
                </a:tc>
                <a:tc>
                  <a:txBody>
                    <a:bodyPr/>
                    <a:lstStyle/>
                    <a:p>
                      <a:r>
                        <a:rPr lang="de-AT" sz="1200" dirty="0"/>
                        <a:t>Rückzug</a:t>
                      </a:r>
                    </a:p>
                  </a:txBody>
                  <a:tcPr/>
                </a:tc>
                <a:tc>
                  <a:txBody>
                    <a:bodyPr/>
                    <a:lstStyle/>
                    <a:p>
                      <a:r>
                        <a:rPr lang="de-AT" sz="1200" dirty="0"/>
                        <a:t>Leisten/</a:t>
                      </a:r>
                    </a:p>
                    <a:p>
                      <a:r>
                        <a:rPr lang="de-AT" sz="1200" dirty="0"/>
                        <a:t>Entwerten</a:t>
                      </a:r>
                    </a:p>
                  </a:txBody>
                  <a:tcPr/>
                </a:tc>
                <a:tc>
                  <a:txBody>
                    <a:bodyPr/>
                    <a:lstStyle/>
                    <a:p>
                      <a:r>
                        <a:rPr lang="de-AT" sz="1200" dirty="0"/>
                        <a:t>Beziehungssuchend: Wut</a:t>
                      </a:r>
                    </a:p>
                  </a:txBody>
                  <a:tcPr/>
                </a:tc>
                <a:tc>
                  <a:txBody>
                    <a:bodyPr/>
                    <a:lstStyle/>
                    <a:p>
                      <a:r>
                        <a:rPr lang="de-AT" sz="1200" dirty="0"/>
                        <a:t>Erschöpfung,</a:t>
                      </a:r>
                    </a:p>
                    <a:p>
                      <a:r>
                        <a:rPr lang="de-AT" sz="1200" dirty="0"/>
                        <a:t>Resignation</a:t>
                      </a:r>
                    </a:p>
                  </a:txBody>
                  <a:tcPr/>
                </a:tc>
                <a:extLst>
                  <a:ext uri="{0D108BD9-81ED-4DB2-BD59-A6C34878D82A}">
                    <a16:rowId xmlns:a16="http://schemas.microsoft.com/office/drawing/2014/main" val="10002"/>
                  </a:ext>
                </a:extLst>
              </a:tr>
              <a:tr h="788228">
                <a:tc>
                  <a:txBody>
                    <a:bodyPr/>
                    <a:lstStyle/>
                    <a:p>
                      <a:r>
                        <a:rPr lang="de-AT" sz="1200" b="1" dirty="0"/>
                        <a:t>3.GM</a:t>
                      </a:r>
                    </a:p>
                  </a:txBody>
                  <a:tcPr/>
                </a:tc>
                <a:tc>
                  <a:txBody>
                    <a:bodyPr/>
                    <a:lstStyle/>
                    <a:p>
                      <a:r>
                        <a:rPr lang="de-AT" sz="1200" dirty="0"/>
                        <a:t>auf Distanz gehen</a:t>
                      </a:r>
                    </a:p>
                  </a:txBody>
                  <a:tcPr/>
                </a:tc>
                <a:tc>
                  <a:txBody>
                    <a:bodyPr/>
                    <a:lstStyle/>
                    <a:p>
                      <a:r>
                        <a:rPr lang="de-AT" sz="1200" dirty="0"/>
                        <a:t>Aktivismus</a:t>
                      </a:r>
                    </a:p>
                    <a:p>
                      <a:r>
                        <a:rPr lang="de-AT" sz="1200" dirty="0"/>
                        <a:t>(Überspielen)</a:t>
                      </a:r>
                    </a:p>
                  </a:txBody>
                  <a:tcPr/>
                </a:tc>
                <a:tc>
                  <a:txBody>
                    <a:bodyPr/>
                    <a:lstStyle/>
                    <a:p>
                      <a:r>
                        <a:rPr lang="de-AT" sz="1200" dirty="0"/>
                        <a:t>Abgrenzend: Zorn/Ärger; Spalten</a:t>
                      </a:r>
                    </a:p>
                  </a:txBody>
                  <a:tcPr/>
                </a:tc>
                <a:tc>
                  <a:txBody>
                    <a:bodyPr/>
                    <a:lstStyle/>
                    <a:p>
                      <a:r>
                        <a:rPr lang="de-AT" sz="1200" dirty="0"/>
                        <a:t>Dissoziation(Spalt-</a:t>
                      </a:r>
                      <a:r>
                        <a:rPr lang="de-AT" sz="1200" dirty="0" err="1"/>
                        <a:t>ung</a:t>
                      </a:r>
                      <a:r>
                        <a:rPr lang="de-AT" sz="1200" dirty="0"/>
                        <a:t>, Leugnung, Abschottung)</a:t>
                      </a:r>
                    </a:p>
                  </a:txBody>
                  <a:tcPr/>
                </a:tc>
                <a:extLst>
                  <a:ext uri="{0D108BD9-81ED-4DB2-BD59-A6C34878D82A}">
                    <a16:rowId xmlns:a16="http://schemas.microsoft.com/office/drawing/2014/main" val="10003"/>
                  </a:ext>
                </a:extLst>
              </a:tr>
              <a:tr h="563020">
                <a:tc>
                  <a:txBody>
                    <a:bodyPr/>
                    <a:lstStyle/>
                    <a:p>
                      <a:r>
                        <a:rPr lang="de-AT" sz="1200" b="1" dirty="0"/>
                        <a:t>4.GM</a:t>
                      </a:r>
                    </a:p>
                  </a:txBody>
                  <a:tcPr/>
                </a:tc>
                <a:tc>
                  <a:txBody>
                    <a:bodyPr/>
                    <a:lstStyle/>
                    <a:p>
                      <a:r>
                        <a:rPr lang="de-AT" sz="1200" dirty="0"/>
                        <a:t>Provisorische Lebenshaltung</a:t>
                      </a:r>
                    </a:p>
                  </a:txBody>
                  <a:tcPr/>
                </a:tc>
                <a:tc>
                  <a:txBody>
                    <a:bodyPr/>
                    <a:lstStyle/>
                    <a:p>
                      <a:r>
                        <a:rPr lang="de-AT" sz="1200" dirty="0"/>
                        <a:t>Idealisierung</a:t>
                      </a:r>
                    </a:p>
                  </a:txBody>
                  <a:tcPr/>
                </a:tc>
                <a:tc>
                  <a:txBody>
                    <a:bodyPr/>
                    <a:lstStyle/>
                    <a:p>
                      <a:r>
                        <a:rPr lang="de-AT" sz="1200" dirty="0"/>
                        <a:t>Kämpferisch: Fanatismus</a:t>
                      </a:r>
                    </a:p>
                  </a:txBody>
                  <a:tcPr/>
                </a:tc>
                <a:tc>
                  <a:txBody>
                    <a:bodyPr/>
                    <a:lstStyle/>
                    <a:p>
                      <a:r>
                        <a:rPr lang="de-AT" sz="1200" dirty="0"/>
                        <a:t>Nihilismus</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960878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3BAE3-9742-A534-7E73-708739B3941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5BC42FA-9C99-2E76-B45D-47447A77A496}"/>
              </a:ext>
            </a:extLst>
          </p:cNvPr>
          <p:cNvSpPr>
            <a:spLocks noGrp="1"/>
          </p:cNvSpPr>
          <p:nvPr>
            <p:ph type="title"/>
          </p:nvPr>
        </p:nvSpPr>
        <p:spPr>
          <a:xfrm>
            <a:off x="323528" y="188640"/>
            <a:ext cx="8374372" cy="750088"/>
          </a:xfrm>
        </p:spPr>
        <p:txBody>
          <a:bodyPr>
            <a:normAutofit/>
          </a:bodyPr>
          <a:lstStyle/>
          <a:p>
            <a:pPr algn="r"/>
            <a:r>
              <a:rPr lang="de-AT" sz="1535" dirty="0"/>
              <a:t> </a:t>
            </a:r>
            <a:r>
              <a:rPr lang="de-AT" sz="1600" b="1" dirty="0">
                <a:solidFill>
                  <a:srgbClr val="C00000"/>
                </a:solidFill>
              </a:rPr>
              <a:t>Störungsbilder der jeweiligen Grundmotivation abhängig von deren Schweregrad </a:t>
            </a:r>
            <a:br>
              <a:rPr lang="de-AT" sz="1600" b="1" dirty="0"/>
            </a:br>
            <a:r>
              <a:rPr lang="de-AT" sz="1400" dirty="0">
                <a:solidFill>
                  <a:srgbClr val="C00000"/>
                </a:solidFill>
              </a:rPr>
              <a:t>in Bezugnahme auf Längle A (1998)</a:t>
            </a:r>
          </a:p>
        </p:txBody>
      </p:sp>
      <p:graphicFrame>
        <p:nvGraphicFramePr>
          <p:cNvPr id="4" name="Inhaltsplatzhalter 3">
            <a:extLst>
              <a:ext uri="{FF2B5EF4-FFF2-40B4-BE49-F238E27FC236}">
                <a16:creationId xmlns:a16="http://schemas.microsoft.com/office/drawing/2014/main" id="{7D8F46F3-5D64-A2BE-3243-89A8B453306A}"/>
              </a:ext>
            </a:extLst>
          </p:cNvPr>
          <p:cNvGraphicFramePr>
            <a:graphicFrameLocks noGrp="1"/>
          </p:cNvGraphicFramePr>
          <p:nvPr>
            <p:ph idx="1"/>
            <p:extLst>
              <p:ext uri="{D42A27DB-BD31-4B8C-83A1-F6EECF244321}">
                <p14:modId xmlns:p14="http://schemas.microsoft.com/office/powerpoint/2010/main" val="1633941755"/>
              </p:ext>
            </p:extLst>
          </p:nvPr>
        </p:nvGraphicFramePr>
        <p:xfrm>
          <a:off x="179513" y="1268760"/>
          <a:ext cx="8856982" cy="4134465"/>
        </p:xfrm>
        <a:graphic>
          <a:graphicData uri="http://schemas.openxmlformats.org/drawingml/2006/table">
            <a:tbl>
              <a:tblPr firstRow="1" bandRow="1">
                <a:tableStyleId>{5C22544A-7EE6-4342-B048-85BDC9FD1C3A}</a:tableStyleId>
              </a:tblPr>
              <a:tblGrid>
                <a:gridCol w="1462537">
                  <a:extLst>
                    <a:ext uri="{9D8B030D-6E8A-4147-A177-3AD203B41FA5}">
                      <a16:colId xmlns:a16="http://schemas.microsoft.com/office/drawing/2014/main" val="20000"/>
                    </a:ext>
                  </a:extLst>
                </a:gridCol>
                <a:gridCol w="1489790">
                  <a:extLst>
                    <a:ext uri="{9D8B030D-6E8A-4147-A177-3AD203B41FA5}">
                      <a16:colId xmlns:a16="http://schemas.microsoft.com/office/drawing/2014/main" val="20001"/>
                    </a:ext>
                  </a:extLst>
                </a:gridCol>
                <a:gridCol w="1526126">
                  <a:extLst>
                    <a:ext uri="{9D8B030D-6E8A-4147-A177-3AD203B41FA5}">
                      <a16:colId xmlns:a16="http://schemas.microsoft.com/office/drawing/2014/main" val="20002"/>
                    </a:ext>
                  </a:extLst>
                </a:gridCol>
                <a:gridCol w="1444371">
                  <a:extLst>
                    <a:ext uri="{9D8B030D-6E8A-4147-A177-3AD203B41FA5}">
                      <a16:colId xmlns:a16="http://schemas.microsoft.com/office/drawing/2014/main" val="20003"/>
                    </a:ext>
                  </a:extLst>
                </a:gridCol>
                <a:gridCol w="1454552">
                  <a:extLst>
                    <a:ext uri="{9D8B030D-6E8A-4147-A177-3AD203B41FA5}">
                      <a16:colId xmlns:a16="http://schemas.microsoft.com/office/drawing/2014/main" val="20004"/>
                    </a:ext>
                  </a:extLst>
                </a:gridCol>
                <a:gridCol w="1479606">
                  <a:extLst>
                    <a:ext uri="{9D8B030D-6E8A-4147-A177-3AD203B41FA5}">
                      <a16:colId xmlns:a16="http://schemas.microsoft.com/office/drawing/2014/main" val="20005"/>
                    </a:ext>
                  </a:extLst>
                </a:gridCol>
              </a:tblGrid>
              <a:tr h="60256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100" dirty="0"/>
                        <a:t>Personales Gefühl</a:t>
                      </a:r>
                    </a:p>
                    <a:p>
                      <a:endParaRPr lang="de-AT" sz="1400" dirty="0"/>
                    </a:p>
                  </a:txBody>
                  <a:tcPr marL="70199" marR="70199" marT="35099" marB="35099"/>
                </a:tc>
                <a:tc>
                  <a:txBody>
                    <a:bodyPr/>
                    <a:lstStyle/>
                    <a:p>
                      <a:r>
                        <a:rPr lang="de-AT" sz="1100" dirty="0"/>
                        <a:t>Psychisches Mangel-gefühl</a:t>
                      </a:r>
                    </a:p>
                  </a:txBody>
                  <a:tcPr marL="70199" marR="70199" marT="35099" marB="35099"/>
                </a:tc>
                <a:tc>
                  <a:txBody>
                    <a:bodyPr/>
                    <a:lstStyle/>
                    <a:p>
                      <a:r>
                        <a:rPr lang="de-AT" sz="1100" dirty="0"/>
                        <a:t>Psychische Warnung</a:t>
                      </a:r>
                    </a:p>
                  </a:txBody>
                  <a:tcPr marL="70199" marR="70199" marT="35099" marB="35099"/>
                </a:tc>
                <a:tc>
                  <a:txBody>
                    <a:bodyPr/>
                    <a:lstStyle/>
                    <a:p>
                      <a:r>
                        <a:rPr lang="de-AT" sz="900" dirty="0"/>
                        <a:t>Psychische Bedrohung</a:t>
                      </a:r>
                    </a:p>
                  </a:txBody>
                  <a:tcPr marL="70199" marR="70199" marT="35099" marB="35099"/>
                </a:tc>
                <a:tc>
                  <a:txBody>
                    <a:bodyPr/>
                    <a:lstStyle/>
                    <a:p>
                      <a:r>
                        <a:rPr lang="de-AT" sz="900" dirty="0"/>
                        <a:t>Zunehmende Psychische Erstarrung/  </a:t>
                      </a:r>
                      <a:r>
                        <a:rPr lang="de-AT" sz="900" dirty="0">
                          <a:solidFill>
                            <a:srgbClr val="0070C0"/>
                          </a:solidFill>
                        </a:rPr>
                        <a:t>Coping</a:t>
                      </a:r>
                    </a:p>
                  </a:txBody>
                  <a:tcPr marL="70199" marR="70199" marT="35099" marB="35099"/>
                </a:tc>
                <a:tc>
                  <a:txBody>
                    <a:bodyPr/>
                    <a:lstStyle/>
                    <a:p>
                      <a:r>
                        <a:rPr lang="de-AT" sz="1100" dirty="0" err="1"/>
                        <a:t>Psychsiche</a:t>
                      </a:r>
                      <a:r>
                        <a:rPr lang="de-AT" sz="1100" dirty="0"/>
                        <a:t> Substrat-</a:t>
                      </a:r>
                    </a:p>
                    <a:p>
                      <a:r>
                        <a:rPr lang="de-AT" sz="1100" dirty="0" err="1"/>
                        <a:t>änderung</a:t>
                      </a:r>
                      <a:endParaRPr lang="de-AT" sz="1100" dirty="0"/>
                    </a:p>
                  </a:txBody>
                  <a:tcPr marL="70199" marR="70199" marT="35099" marB="35099"/>
                </a:tc>
                <a:extLst>
                  <a:ext uri="{0D108BD9-81ED-4DB2-BD59-A6C34878D82A}">
                    <a16:rowId xmlns:a16="http://schemas.microsoft.com/office/drawing/2014/main" val="10000"/>
                  </a:ext>
                </a:extLst>
              </a:tr>
              <a:tr h="714731">
                <a:tc>
                  <a:txBody>
                    <a:bodyPr/>
                    <a:lstStyle/>
                    <a:p>
                      <a:r>
                        <a:rPr lang="de-AT" sz="1400" dirty="0">
                          <a:solidFill>
                            <a:schemeClr val="tx1"/>
                          </a:solidFill>
                        </a:rPr>
                        <a:t>1.GM</a:t>
                      </a:r>
                    </a:p>
                  </a:txBody>
                  <a:tcPr marL="70199" marR="70199" marT="35099" marB="35099"/>
                </a:tc>
                <a:tc>
                  <a:txBody>
                    <a:bodyPr/>
                    <a:lstStyle/>
                    <a:p>
                      <a:r>
                        <a:rPr lang="de-AT" sz="800" b="0" dirty="0">
                          <a:solidFill>
                            <a:schemeClr val="tx1"/>
                          </a:solidFill>
                        </a:rPr>
                        <a:t>Verunsicherung</a:t>
                      </a:r>
                    </a:p>
                  </a:txBody>
                  <a:tcPr marL="70199" marR="70199" marT="35099" marB="35099"/>
                </a:tc>
                <a:tc>
                  <a:txBody>
                    <a:bodyPr/>
                    <a:lstStyle/>
                    <a:p>
                      <a:r>
                        <a:rPr lang="de-AT" sz="800" dirty="0">
                          <a:solidFill>
                            <a:schemeClr val="tx1"/>
                          </a:solidFill>
                        </a:rPr>
                        <a:t>Unruhe, Verschlossenheit</a:t>
                      </a:r>
                    </a:p>
                  </a:txBody>
                  <a:tcPr marL="70199" marR="70199" marT="35099" marB="35099"/>
                </a:tc>
                <a:tc>
                  <a:txBody>
                    <a:bodyPr/>
                    <a:lstStyle/>
                    <a:p>
                      <a:r>
                        <a:rPr lang="de-AT" sz="900" dirty="0">
                          <a:solidFill>
                            <a:schemeClr val="tx1"/>
                          </a:solidFill>
                        </a:rPr>
                        <a:t>Ängstlichkeit</a:t>
                      </a:r>
                    </a:p>
                  </a:txBody>
                  <a:tcPr marL="70199" marR="70199" marT="35099" marB="35099"/>
                </a:tc>
                <a:tc>
                  <a:txBody>
                    <a:bodyPr/>
                    <a:lstStyle/>
                    <a:p>
                      <a:r>
                        <a:rPr lang="de-AT" sz="800" dirty="0">
                          <a:solidFill>
                            <a:schemeClr val="tx1"/>
                          </a:solidFill>
                        </a:rPr>
                        <a:t>Grundangst/</a:t>
                      </a:r>
                      <a:r>
                        <a:rPr lang="de-AT" sz="800" dirty="0">
                          <a:solidFill>
                            <a:srgbClr val="0070C0"/>
                          </a:solidFill>
                        </a:rPr>
                        <a:t>Vermeidung,</a:t>
                      </a:r>
                    </a:p>
                    <a:p>
                      <a:r>
                        <a:rPr lang="de-AT" sz="800" dirty="0">
                          <a:solidFill>
                            <a:srgbClr val="0070C0"/>
                          </a:solidFill>
                        </a:rPr>
                        <a:t>Ankämpfen, Hass, psychische Erstarrung</a:t>
                      </a:r>
                    </a:p>
                  </a:txBody>
                  <a:tcPr marL="70199" marR="70199" marT="35099" marB="35099"/>
                </a:tc>
                <a:tc>
                  <a:txBody>
                    <a:bodyPr/>
                    <a:lstStyle/>
                    <a:p>
                      <a:r>
                        <a:rPr lang="de-AT" sz="800" dirty="0">
                          <a:solidFill>
                            <a:schemeClr val="tx1"/>
                          </a:solidFill>
                        </a:rPr>
                        <a:t>Grundangst-</a:t>
                      </a:r>
                    </a:p>
                    <a:p>
                      <a:r>
                        <a:rPr lang="de-AT" sz="800" dirty="0" err="1">
                          <a:solidFill>
                            <a:schemeClr val="tx1"/>
                          </a:solidFill>
                        </a:rPr>
                        <a:t>überflutung</a:t>
                      </a:r>
                      <a:r>
                        <a:rPr lang="de-AT" sz="800" dirty="0">
                          <a:solidFill>
                            <a:schemeClr val="tx1"/>
                          </a:solidFill>
                        </a:rPr>
                        <a:t> (Schizophrenie-basale</a:t>
                      </a:r>
                      <a:r>
                        <a:rPr lang="de-AT" sz="800" baseline="0" dirty="0">
                          <a:solidFill>
                            <a:schemeClr val="tx1"/>
                          </a:solidFill>
                        </a:rPr>
                        <a:t> Seinsstörung</a:t>
                      </a:r>
                      <a:r>
                        <a:rPr lang="de-AT" sz="800" dirty="0">
                          <a:solidFill>
                            <a:schemeClr val="tx1"/>
                          </a:solidFill>
                        </a:rPr>
                        <a:t>/</a:t>
                      </a:r>
                    </a:p>
                    <a:p>
                      <a:r>
                        <a:rPr lang="de-AT" sz="800" dirty="0">
                          <a:solidFill>
                            <a:schemeClr val="tx1"/>
                          </a:solidFill>
                        </a:rPr>
                        <a:t>Selbststörung)</a:t>
                      </a:r>
                    </a:p>
                  </a:txBody>
                  <a:tcPr marL="70199" marR="70199" marT="35099" marB="35099"/>
                </a:tc>
                <a:extLst>
                  <a:ext uri="{0D108BD9-81ED-4DB2-BD59-A6C34878D82A}">
                    <a16:rowId xmlns:a16="http://schemas.microsoft.com/office/drawing/2014/main" val="10001"/>
                  </a:ext>
                </a:extLst>
              </a:tr>
              <a:tr h="1259518">
                <a:tc>
                  <a:txBody>
                    <a:bodyPr/>
                    <a:lstStyle/>
                    <a:p>
                      <a:r>
                        <a:rPr lang="de-AT" sz="1400" dirty="0">
                          <a:solidFill>
                            <a:schemeClr val="tx1"/>
                          </a:solidFill>
                        </a:rPr>
                        <a:t>2.GM</a:t>
                      </a:r>
                    </a:p>
                  </a:txBody>
                  <a:tcPr marL="70199" marR="70199" marT="35099" marB="35099"/>
                </a:tc>
                <a:tc>
                  <a:txBody>
                    <a:bodyPr/>
                    <a:lstStyle/>
                    <a:p>
                      <a:r>
                        <a:rPr lang="de-AT" sz="800" dirty="0"/>
                        <a:t>Belastung</a:t>
                      </a:r>
                    </a:p>
                  </a:txBody>
                  <a:tcPr marL="70199" marR="70199" marT="35099" marB="35099"/>
                </a:tc>
                <a:tc>
                  <a:txBody>
                    <a:bodyPr/>
                    <a:lstStyle/>
                    <a:p>
                      <a:r>
                        <a:rPr lang="de-AT" sz="800" b="1" dirty="0"/>
                        <a:t>Depression</a:t>
                      </a:r>
                      <a:r>
                        <a:rPr lang="de-AT" sz="800" dirty="0"/>
                        <a:t>: Niedergedrückt-</a:t>
                      </a:r>
                      <a:r>
                        <a:rPr lang="de-AT" sz="800" dirty="0" err="1"/>
                        <a:t>sein,Vitalitätsverlust</a:t>
                      </a:r>
                      <a:endParaRPr lang="de-AT" sz="800" dirty="0"/>
                    </a:p>
                    <a:p>
                      <a:endParaRPr lang="de-AT" sz="800" dirty="0"/>
                    </a:p>
                    <a:p>
                      <a:r>
                        <a:rPr lang="de-AT" sz="800" b="1" dirty="0">
                          <a:solidFill>
                            <a:schemeClr val="tx1"/>
                          </a:solidFill>
                        </a:rPr>
                        <a:t>Manie: </a:t>
                      </a:r>
                      <a:r>
                        <a:rPr lang="de-AT" sz="800" dirty="0">
                          <a:solidFill>
                            <a:schemeClr val="tx1"/>
                          </a:solidFill>
                        </a:rPr>
                        <a:t>Höhenflug der Gefühle,</a:t>
                      </a:r>
                    </a:p>
                    <a:p>
                      <a:r>
                        <a:rPr lang="de-AT" sz="800" dirty="0">
                          <a:solidFill>
                            <a:schemeClr val="tx1"/>
                          </a:solidFill>
                        </a:rPr>
                        <a:t>Vitalitätssteigerung</a:t>
                      </a:r>
                    </a:p>
                  </a:txBody>
                  <a:tcPr marL="70199" marR="70199" marT="35099" marB="35099"/>
                </a:tc>
                <a:tc>
                  <a:txBody>
                    <a:bodyPr/>
                    <a:lstStyle/>
                    <a:p>
                      <a:r>
                        <a:rPr lang="de-AT" sz="800" dirty="0"/>
                        <a:t>Angst vor Beziehungsverlust: </a:t>
                      </a:r>
                      <a:r>
                        <a:rPr lang="de-AT" sz="800" b="1" dirty="0"/>
                        <a:t>Depression: </a:t>
                      </a:r>
                      <a:r>
                        <a:rPr lang="de-AT" sz="800" dirty="0"/>
                        <a:t>Verlust des </a:t>
                      </a:r>
                      <a:r>
                        <a:rPr lang="de-AT" sz="800" dirty="0" err="1"/>
                        <a:t>Lebendigseins</a:t>
                      </a:r>
                      <a:endParaRPr lang="de-AT" sz="800" dirty="0"/>
                    </a:p>
                    <a:p>
                      <a:r>
                        <a:rPr lang="de-AT" sz="800" b="1" dirty="0"/>
                        <a:t>Manie</a:t>
                      </a:r>
                      <a:r>
                        <a:rPr lang="de-AT" sz="800" dirty="0"/>
                        <a:t>: Überhöhtes, </a:t>
                      </a:r>
                      <a:r>
                        <a:rPr lang="de-AT" sz="800" dirty="0" err="1"/>
                        <a:t>entpersonlaisiertes</a:t>
                      </a:r>
                      <a:r>
                        <a:rPr lang="de-AT" sz="800" dirty="0"/>
                        <a:t> </a:t>
                      </a:r>
                      <a:r>
                        <a:rPr lang="de-AT" sz="800" dirty="0" err="1"/>
                        <a:t>Lebendigsein</a:t>
                      </a:r>
                      <a:endParaRPr lang="de-AT" sz="800" dirty="0"/>
                    </a:p>
                    <a:p>
                      <a:endParaRPr lang="de-AT" sz="900" dirty="0"/>
                    </a:p>
                    <a:p>
                      <a:endParaRPr lang="de-AT" sz="900" dirty="0"/>
                    </a:p>
                  </a:txBody>
                  <a:tcPr marL="70199" marR="70199" marT="35099" marB="35099"/>
                </a:tc>
                <a:tc>
                  <a:txBody>
                    <a:bodyPr/>
                    <a:lstStyle/>
                    <a:p>
                      <a:r>
                        <a:rPr lang="de-AT" sz="800" dirty="0">
                          <a:solidFill>
                            <a:schemeClr val="tx1"/>
                          </a:solidFill>
                        </a:rPr>
                        <a:t>Depression,</a:t>
                      </a:r>
                    </a:p>
                    <a:p>
                      <a:r>
                        <a:rPr lang="de-AT" sz="800" dirty="0">
                          <a:solidFill>
                            <a:schemeClr val="tx1"/>
                          </a:solidFill>
                        </a:rPr>
                        <a:t>Resignation/</a:t>
                      </a:r>
                      <a:r>
                        <a:rPr lang="de-AT" sz="800" dirty="0">
                          <a:solidFill>
                            <a:srgbClr val="0070C0"/>
                          </a:solidFill>
                        </a:rPr>
                        <a:t>Rückzug, Leisten, Wut, Lähmung</a:t>
                      </a:r>
                    </a:p>
                    <a:p>
                      <a:endParaRPr lang="de-AT" sz="800" dirty="0">
                        <a:solidFill>
                          <a:srgbClr val="0070C0"/>
                        </a:solidFill>
                      </a:endParaRPr>
                    </a:p>
                    <a:p>
                      <a:r>
                        <a:rPr lang="de-AT" sz="800" dirty="0">
                          <a:solidFill>
                            <a:schemeClr val="tx1"/>
                          </a:solidFill>
                        </a:rPr>
                        <a:t>Manie, Omnipotenz/</a:t>
                      </a:r>
                    </a:p>
                    <a:p>
                      <a:r>
                        <a:rPr lang="de-AT" sz="800" dirty="0">
                          <a:solidFill>
                            <a:srgbClr val="0070C0"/>
                          </a:solidFill>
                        </a:rPr>
                        <a:t>Überaktivität, Sprengen von Regeln</a:t>
                      </a:r>
                    </a:p>
                  </a:txBody>
                  <a:tcPr marL="70199" marR="70199" marT="35099" marB="35099"/>
                </a:tc>
                <a:tc>
                  <a:txBody>
                    <a:bodyPr/>
                    <a:lstStyle/>
                    <a:p>
                      <a:r>
                        <a:rPr lang="de-AT" sz="800" dirty="0"/>
                        <a:t>Resignationsüberflutung; Depression-psychotische Sy</a:t>
                      </a:r>
                    </a:p>
                    <a:p>
                      <a:endParaRPr lang="de-AT" sz="800" dirty="0"/>
                    </a:p>
                    <a:p>
                      <a:r>
                        <a:rPr lang="de-AT" sz="800" dirty="0"/>
                        <a:t>Manie – Omnipotenzüberflutung-psychotische Sy.</a:t>
                      </a:r>
                    </a:p>
                  </a:txBody>
                  <a:tcPr marL="70199" marR="70199" marT="35099" marB="35099"/>
                </a:tc>
                <a:extLst>
                  <a:ext uri="{0D108BD9-81ED-4DB2-BD59-A6C34878D82A}">
                    <a16:rowId xmlns:a16="http://schemas.microsoft.com/office/drawing/2014/main" val="10002"/>
                  </a:ext>
                </a:extLst>
              </a:tr>
              <a:tr h="842916">
                <a:tc>
                  <a:txBody>
                    <a:bodyPr/>
                    <a:lstStyle/>
                    <a:p>
                      <a:r>
                        <a:rPr lang="de-AT" sz="1400" dirty="0">
                          <a:solidFill>
                            <a:schemeClr val="tx1"/>
                          </a:solidFill>
                        </a:rPr>
                        <a:t>3.GM</a:t>
                      </a:r>
                    </a:p>
                  </a:txBody>
                  <a:tcPr marL="70199" marR="70199" marT="35099" marB="35099"/>
                </a:tc>
                <a:tc>
                  <a:txBody>
                    <a:bodyPr/>
                    <a:lstStyle/>
                    <a:p>
                      <a:r>
                        <a:rPr lang="de-AT" sz="800" dirty="0">
                          <a:solidFill>
                            <a:schemeClr val="tx1"/>
                          </a:solidFill>
                        </a:rPr>
                        <a:t>Innere Hohlheit</a:t>
                      </a:r>
                    </a:p>
                  </a:txBody>
                  <a:tcPr marL="70199" marR="70199" marT="35099" marB="35099"/>
                </a:tc>
                <a:tc>
                  <a:txBody>
                    <a:bodyPr/>
                    <a:lstStyle/>
                    <a:p>
                      <a:r>
                        <a:rPr lang="de-AT" sz="800" dirty="0">
                          <a:solidFill>
                            <a:schemeClr val="tx1"/>
                          </a:solidFill>
                        </a:rPr>
                        <a:t>Einsamkeit, Beleidigtsein,</a:t>
                      </a:r>
                    </a:p>
                    <a:p>
                      <a:r>
                        <a:rPr lang="de-AT" sz="800" dirty="0">
                          <a:solidFill>
                            <a:schemeClr val="tx1"/>
                          </a:solidFill>
                        </a:rPr>
                        <a:t>Kränkung, Ekel</a:t>
                      </a:r>
                    </a:p>
                  </a:txBody>
                  <a:tcPr marL="70199" marR="70199" marT="35099" marB="35099"/>
                </a:tc>
                <a:tc>
                  <a:txBody>
                    <a:bodyPr/>
                    <a:lstStyle/>
                    <a:p>
                      <a:r>
                        <a:rPr lang="de-AT" sz="900" dirty="0">
                          <a:solidFill>
                            <a:schemeClr val="tx1"/>
                          </a:solidFill>
                        </a:rPr>
                        <a:t>Selbstwertbezogene Erwartungsangst: Angst vor Verlust des Ansehens, vor sozialer Isolation</a:t>
                      </a:r>
                    </a:p>
                  </a:txBody>
                  <a:tcPr marL="70199" marR="70199" marT="35099" marB="35099"/>
                </a:tc>
                <a:tc>
                  <a:txBody>
                    <a:bodyPr/>
                    <a:lstStyle/>
                    <a:p>
                      <a:r>
                        <a:rPr lang="de-AT" sz="800" dirty="0">
                          <a:solidFill>
                            <a:schemeClr val="tx1"/>
                          </a:solidFill>
                        </a:rPr>
                        <a:t>Hysterie, Narzissmus/</a:t>
                      </a:r>
                      <a:r>
                        <a:rPr lang="de-AT" sz="800" dirty="0" err="1">
                          <a:solidFill>
                            <a:schemeClr val="tx1"/>
                          </a:solidFill>
                        </a:rPr>
                        <a:t>Borderline</a:t>
                      </a:r>
                      <a:endParaRPr lang="de-AT" sz="800" dirty="0">
                        <a:solidFill>
                          <a:schemeClr val="tx1"/>
                        </a:solidFill>
                      </a:endParaRPr>
                    </a:p>
                    <a:p>
                      <a:r>
                        <a:rPr lang="de-AT" sz="800" dirty="0">
                          <a:solidFill>
                            <a:schemeClr val="tx1"/>
                          </a:solidFill>
                        </a:rPr>
                        <a:t>Verletztheit/</a:t>
                      </a:r>
                      <a:r>
                        <a:rPr lang="de-AT" sz="800" dirty="0">
                          <a:solidFill>
                            <a:srgbClr val="0070C0"/>
                          </a:solidFill>
                        </a:rPr>
                        <a:t>Funktionieren, Zorn, </a:t>
                      </a:r>
                      <a:r>
                        <a:rPr lang="de-AT" sz="800" dirty="0" err="1">
                          <a:solidFill>
                            <a:srgbClr val="0070C0"/>
                          </a:solidFill>
                        </a:rPr>
                        <a:t>Ärger,Trotz</a:t>
                      </a:r>
                      <a:r>
                        <a:rPr lang="de-AT" sz="800" dirty="0">
                          <a:solidFill>
                            <a:srgbClr val="0070C0"/>
                          </a:solidFill>
                        </a:rPr>
                        <a:t>, Spaltung</a:t>
                      </a:r>
                    </a:p>
                  </a:txBody>
                  <a:tcPr marL="70199" marR="70199" marT="35099" marB="35099"/>
                </a:tc>
                <a:tc>
                  <a:txBody>
                    <a:bodyPr/>
                    <a:lstStyle/>
                    <a:p>
                      <a:r>
                        <a:rPr lang="de-AT" sz="800" dirty="0">
                          <a:solidFill>
                            <a:schemeClr val="tx1"/>
                          </a:solidFill>
                        </a:rPr>
                        <a:t>Überflutung des Beobachtet-Werdens (Paranoia)</a:t>
                      </a:r>
                    </a:p>
                    <a:p>
                      <a:r>
                        <a:rPr lang="de-AT" sz="800" dirty="0" err="1">
                          <a:solidFill>
                            <a:schemeClr val="tx1"/>
                          </a:solidFill>
                        </a:rPr>
                        <a:t>Schmerzüber</a:t>
                      </a:r>
                      <a:r>
                        <a:rPr lang="de-AT" sz="800" dirty="0">
                          <a:solidFill>
                            <a:schemeClr val="tx1"/>
                          </a:solidFill>
                        </a:rPr>
                        <a:t>-</a:t>
                      </a:r>
                    </a:p>
                    <a:p>
                      <a:r>
                        <a:rPr lang="de-AT" sz="800" dirty="0" err="1">
                          <a:solidFill>
                            <a:schemeClr val="tx1"/>
                          </a:solidFill>
                        </a:rPr>
                        <a:t>flutung</a:t>
                      </a:r>
                      <a:r>
                        <a:rPr lang="de-AT" sz="800" dirty="0">
                          <a:solidFill>
                            <a:schemeClr val="tx1"/>
                          </a:solidFill>
                        </a:rPr>
                        <a:t> (PS)</a:t>
                      </a:r>
                    </a:p>
                    <a:p>
                      <a:r>
                        <a:rPr lang="de-AT" sz="800" dirty="0">
                          <a:solidFill>
                            <a:schemeClr val="tx1"/>
                          </a:solidFill>
                        </a:rPr>
                        <a:t>basale Selbststörung</a:t>
                      </a:r>
                    </a:p>
                  </a:txBody>
                  <a:tcPr marL="70199" marR="70199" marT="35099" marB="35099"/>
                </a:tc>
                <a:extLst>
                  <a:ext uri="{0D108BD9-81ED-4DB2-BD59-A6C34878D82A}">
                    <a16:rowId xmlns:a16="http://schemas.microsoft.com/office/drawing/2014/main" val="10003"/>
                  </a:ext>
                </a:extLst>
              </a:tr>
              <a:tr h="714731">
                <a:tc>
                  <a:txBody>
                    <a:bodyPr/>
                    <a:lstStyle/>
                    <a:p>
                      <a:r>
                        <a:rPr lang="de-AT" sz="1400" dirty="0"/>
                        <a:t>4.GM</a:t>
                      </a:r>
                    </a:p>
                  </a:txBody>
                  <a:tcPr marL="70199" marR="70199" marT="35099" marB="35099"/>
                </a:tc>
                <a:tc>
                  <a:txBody>
                    <a:bodyPr/>
                    <a:lstStyle/>
                    <a:p>
                      <a:r>
                        <a:rPr lang="de-AT" sz="800" dirty="0">
                          <a:solidFill>
                            <a:schemeClr val="tx1"/>
                          </a:solidFill>
                        </a:rPr>
                        <a:t>Leergefühl</a:t>
                      </a:r>
                    </a:p>
                    <a:p>
                      <a:r>
                        <a:rPr lang="de-AT" sz="800" dirty="0"/>
                        <a:t>Langeweile</a:t>
                      </a:r>
                    </a:p>
                  </a:txBody>
                  <a:tcPr marL="70199" marR="70199" marT="35099" marB="35099"/>
                </a:tc>
                <a:tc>
                  <a:txBody>
                    <a:bodyPr/>
                    <a:lstStyle/>
                    <a:p>
                      <a:r>
                        <a:rPr lang="de-AT" sz="800" dirty="0"/>
                        <a:t>Sinnzweifel,</a:t>
                      </a:r>
                    </a:p>
                    <a:p>
                      <a:r>
                        <a:rPr lang="de-AT" sz="800" dirty="0"/>
                        <a:t>Sinnleere</a:t>
                      </a:r>
                    </a:p>
                  </a:txBody>
                  <a:tcPr marL="70199" marR="70199" marT="35099" marB="35099"/>
                </a:tc>
                <a:tc>
                  <a:txBody>
                    <a:bodyPr/>
                    <a:lstStyle/>
                    <a:p>
                      <a:r>
                        <a:rPr lang="de-AT" sz="900" dirty="0"/>
                        <a:t>Existenzbezogene Erwartungsangst-Angst vor Sinnlosigkeit</a:t>
                      </a:r>
                    </a:p>
                  </a:txBody>
                  <a:tcPr marL="70199" marR="70199" marT="35099" marB="35099"/>
                </a:tc>
                <a:tc>
                  <a:txBody>
                    <a:bodyPr/>
                    <a:lstStyle/>
                    <a:p>
                      <a:r>
                        <a:rPr lang="de-AT" sz="800" dirty="0"/>
                        <a:t>Existentielles Vakuum/</a:t>
                      </a:r>
                      <a:r>
                        <a:rPr lang="de-AT" sz="800" dirty="0" err="1">
                          <a:solidFill>
                            <a:srgbClr val="0070C0"/>
                          </a:solidFill>
                        </a:rPr>
                        <a:t>prov.Daseins-altung</a:t>
                      </a:r>
                      <a:r>
                        <a:rPr lang="de-AT" sz="800" dirty="0">
                          <a:solidFill>
                            <a:srgbClr val="0070C0"/>
                          </a:solidFill>
                        </a:rPr>
                        <a:t>, Idealisierung, Fanatismus, Zynismus, Nihilismus</a:t>
                      </a:r>
                    </a:p>
                  </a:txBody>
                  <a:tcPr marL="70199" marR="70199" marT="35099" marB="35099"/>
                </a:tc>
                <a:tc>
                  <a:txBody>
                    <a:bodyPr/>
                    <a:lstStyle/>
                    <a:p>
                      <a:r>
                        <a:rPr lang="de-AT" sz="800" dirty="0"/>
                        <a:t>Verzweiflung bei ausweglosem Sinnlosigkeitsgefühl (Suizidalität)</a:t>
                      </a:r>
                    </a:p>
                  </a:txBody>
                  <a:tcPr marL="70199" marR="70199" marT="35099" marB="35099"/>
                </a:tc>
                <a:extLst>
                  <a:ext uri="{0D108BD9-81ED-4DB2-BD59-A6C34878D82A}">
                    <a16:rowId xmlns:a16="http://schemas.microsoft.com/office/drawing/2014/main" val="10004"/>
                  </a:ext>
                </a:extLst>
              </a:tr>
            </a:tbl>
          </a:graphicData>
        </a:graphic>
      </p:graphicFrame>
      <p:sp>
        <p:nvSpPr>
          <p:cNvPr id="19" name="Pfeil: eingekerbt nach rechts 18">
            <a:extLst>
              <a:ext uri="{FF2B5EF4-FFF2-40B4-BE49-F238E27FC236}">
                <a16:creationId xmlns:a16="http://schemas.microsoft.com/office/drawing/2014/main" id="{CAFFDCEF-8111-F2EB-C3BB-11F30D7C3D13}"/>
              </a:ext>
            </a:extLst>
          </p:cNvPr>
          <p:cNvSpPr/>
          <p:nvPr/>
        </p:nvSpPr>
        <p:spPr>
          <a:xfrm>
            <a:off x="1835696" y="5799678"/>
            <a:ext cx="1196649" cy="437633"/>
          </a:xfrm>
          <a:prstGeom prst="notchedRightArrow">
            <a:avLst>
              <a:gd name="adj1" fmla="val 50000"/>
              <a:gd name="adj2" fmla="val 44555"/>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845" b="1" dirty="0">
                <a:solidFill>
                  <a:srgbClr val="00B050"/>
                </a:solidFill>
              </a:rPr>
              <a:t>Spannung</a:t>
            </a:r>
          </a:p>
        </p:txBody>
      </p:sp>
      <p:sp>
        <p:nvSpPr>
          <p:cNvPr id="23" name="Pfeil: eingekerbt nach rechts 22">
            <a:extLst>
              <a:ext uri="{FF2B5EF4-FFF2-40B4-BE49-F238E27FC236}">
                <a16:creationId xmlns:a16="http://schemas.microsoft.com/office/drawing/2014/main" id="{A3A1DCD4-8C22-675E-75D5-ED15E88DE3C1}"/>
              </a:ext>
            </a:extLst>
          </p:cNvPr>
          <p:cNvSpPr/>
          <p:nvPr/>
        </p:nvSpPr>
        <p:spPr>
          <a:xfrm>
            <a:off x="3478335" y="5733257"/>
            <a:ext cx="1492846" cy="792088"/>
          </a:xfrm>
          <a:prstGeom prst="notchedRightArrow">
            <a:avLst>
              <a:gd name="adj1" fmla="val 50000"/>
              <a:gd name="adj2" fmla="val 39462"/>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382" b="1" dirty="0">
                <a:solidFill>
                  <a:srgbClr val="002060"/>
                </a:solidFill>
              </a:rPr>
              <a:t>Konflikt</a:t>
            </a:r>
          </a:p>
        </p:txBody>
      </p:sp>
      <p:sp>
        <p:nvSpPr>
          <p:cNvPr id="24" name="Pfeil: eingekerbt nach rechts 23">
            <a:extLst>
              <a:ext uri="{FF2B5EF4-FFF2-40B4-BE49-F238E27FC236}">
                <a16:creationId xmlns:a16="http://schemas.microsoft.com/office/drawing/2014/main" id="{F020EF73-B202-3353-D679-26F0DB233456}"/>
              </a:ext>
            </a:extLst>
          </p:cNvPr>
          <p:cNvSpPr/>
          <p:nvPr/>
        </p:nvSpPr>
        <p:spPr>
          <a:xfrm>
            <a:off x="5216935" y="5403226"/>
            <a:ext cx="3573806" cy="1266134"/>
          </a:xfrm>
          <a:prstGeom prst="notched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382" b="1" dirty="0">
                <a:solidFill>
                  <a:srgbClr val="FF0000"/>
                </a:solidFill>
              </a:rPr>
              <a:t>Polarisierung</a:t>
            </a:r>
          </a:p>
        </p:txBody>
      </p:sp>
      <p:cxnSp>
        <p:nvCxnSpPr>
          <p:cNvPr id="27" name="Gerade Verbindung mit Pfeil 26">
            <a:extLst>
              <a:ext uri="{FF2B5EF4-FFF2-40B4-BE49-F238E27FC236}">
                <a16:creationId xmlns:a16="http://schemas.microsoft.com/office/drawing/2014/main" id="{0AABFA4A-1632-F406-6491-E2A50697D4FD}"/>
              </a:ext>
            </a:extLst>
          </p:cNvPr>
          <p:cNvCxnSpPr>
            <a:cxnSpLocks/>
          </p:cNvCxnSpPr>
          <p:nvPr/>
        </p:nvCxnSpPr>
        <p:spPr>
          <a:xfrm>
            <a:off x="8892480" y="2060848"/>
            <a:ext cx="0" cy="2273222"/>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0716765E-A93A-C2C4-72A5-4725C0DB1B7A}"/>
              </a:ext>
            </a:extLst>
          </p:cNvPr>
          <p:cNvCxnSpPr>
            <a:cxnSpLocks/>
          </p:cNvCxnSpPr>
          <p:nvPr/>
        </p:nvCxnSpPr>
        <p:spPr>
          <a:xfrm>
            <a:off x="7596336" y="2060848"/>
            <a:ext cx="0" cy="648072"/>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858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3C4B1-ADC8-F1FB-A0CA-65ABFC41FC37}"/>
            </a:ext>
          </a:extLst>
        </p:cNvPr>
        <p:cNvGrpSpPr/>
        <p:nvPr/>
      </p:nvGrpSpPr>
      <p:grpSpPr>
        <a:xfrm>
          <a:off x="0" y="0"/>
          <a:ext cx="0" cy="0"/>
          <a:chOff x="0" y="0"/>
          <a:chExt cx="0" cy="0"/>
        </a:xfrm>
      </p:grpSpPr>
      <p:sp>
        <p:nvSpPr>
          <p:cNvPr id="48130" name="Rectangle 2">
            <a:extLst>
              <a:ext uri="{FF2B5EF4-FFF2-40B4-BE49-F238E27FC236}">
                <a16:creationId xmlns:a16="http://schemas.microsoft.com/office/drawing/2014/main" id="{4386A4DC-B7A5-2AF4-7330-65EBB9F59FD2}"/>
              </a:ext>
            </a:extLst>
          </p:cNvPr>
          <p:cNvSpPr>
            <a:spLocks noGrp="1" noChangeArrowheads="1"/>
          </p:cNvSpPr>
          <p:nvPr>
            <p:ph type="title"/>
          </p:nvPr>
        </p:nvSpPr>
        <p:spPr>
          <a:xfrm>
            <a:off x="1945200" y="404664"/>
            <a:ext cx="6589200" cy="1224136"/>
          </a:xfrm>
        </p:spPr>
        <p:txBody>
          <a:bodyPr>
            <a:normAutofit/>
          </a:bodyPr>
          <a:lstStyle/>
          <a:p>
            <a:pPr algn="ctr" eaLnBrk="1" fontAlgn="auto" hangingPunct="1">
              <a:spcAft>
                <a:spcPts val="0"/>
              </a:spcAft>
              <a:defRPr/>
            </a:pPr>
            <a:r>
              <a:rPr lang="de-AT" sz="2400" b="1" dirty="0">
                <a:solidFill>
                  <a:srgbClr val="C00000"/>
                </a:solidFill>
              </a:rPr>
              <a:t>Personale Existenzanalyse</a:t>
            </a:r>
            <a:br>
              <a:rPr lang="de-AT" sz="2400" b="1" dirty="0">
                <a:solidFill>
                  <a:srgbClr val="C00000"/>
                </a:solidFill>
              </a:rPr>
            </a:br>
            <a:r>
              <a:rPr lang="de-AT" sz="2400" b="1" dirty="0">
                <a:solidFill>
                  <a:srgbClr val="C00000"/>
                </a:solidFill>
              </a:rPr>
              <a:t>nach A. Längle</a:t>
            </a:r>
          </a:p>
        </p:txBody>
      </p:sp>
      <p:sp>
        <p:nvSpPr>
          <p:cNvPr id="20483" name="Rectangle 3">
            <a:extLst>
              <a:ext uri="{FF2B5EF4-FFF2-40B4-BE49-F238E27FC236}">
                <a16:creationId xmlns:a16="http://schemas.microsoft.com/office/drawing/2014/main" id="{C913742A-A53C-52A9-F45F-F76B00439A80}"/>
              </a:ext>
            </a:extLst>
          </p:cNvPr>
          <p:cNvSpPr>
            <a:spLocks noGrp="1"/>
          </p:cNvSpPr>
          <p:nvPr>
            <p:ph sz="quarter" idx="1"/>
          </p:nvPr>
        </p:nvSpPr>
        <p:spPr>
          <a:xfrm>
            <a:off x="1942416" y="2132856"/>
            <a:ext cx="3197531" cy="3312368"/>
          </a:xfrm>
        </p:spPr>
        <p:txBody>
          <a:bodyPr/>
          <a:lstStyle/>
          <a:p>
            <a:pPr eaLnBrk="1" hangingPunct="1">
              <a:buFont typeface="Monotype Sorts"/>
              <a:buNone/>
            </a:pPr>
            <a:endParaRPr lang="de-AT" altLang="de-DE" b="1" dirty="0"/>
          </a:p>
          <a:p>
            <a:pPr eaLnBrk="1" hangingPunct="1">
              <a:buFont typeface="Wingdings 2" panose="05020102010507070707" pitchFamily="18" charset="2"/>
              <a:buNone/>
            </a:pPr>
            <a:r>
              <a:rPr lang="de-AT" altLang="de-DE" b="1" dirty="0">
                <a:solidFill>
                  <a:srgbClr val="C00000"/>
                </a:solidFill>
              </a:rPr>
              <a:t>● PEA 0: </a:t>
            </a:r>
            <a:r>
              <a:rPr lang="de-AT" altLang="de-DE" b="1" dirty="0"/>
              <a:t>deskriptive Vorphase</a:t>
            </a:r>
          </a:p>
          <a:p>
            <a:pPr eaLnBrk="1" hangingPunct="1">
              <a:buFont typeface="Monotype Sorts"/>
              <a:buNone/>
            </a:pPr>
            <a:endParaRPr lang="de-AT" altLang="de-DE" b="1" dirty="0"/>
          </a:p>
          <a:p>
            <a:pPr eaLnBrk="1" hangingPunct="1">
              <a:buFont typeface="Wingdings 2" panose="05020102010507070707" pitchFamily="18" charset="2"/>
              <a:buNone/>
            </a:pPr>
            <a:r>
              <a:rPr lang="de-AT" altLang="de-DE" b="1" dirty="0">
                <a:solidFill>
                  <a:srgbClr val="C00000"/>
                </a:solidFill>
              </a:rPr>
              <a:t>● PEA 1: </a:t>
            </a:r>
            <a:r>
              <a:rPr lang="de-AT" altLang="de-DE" b="1" dirty="0" err="1"/>
              <a:t>phänomeno</a:t>
            </a:r>
            <a:r>
              <a:rPr lang="de-AT" altLang="de-DE" b="1" dirty="0"/>
              <a:t>-logische Analyse</a:t>
            </a:r>
          </a:p>
        </p:txBody>
      </p:sp>
      <p:sp>
        <p:nvSpPr>
          <p:cNvPr id="20484" name="Rectangle 4">
            <a:extLst>
              <a:ext uri="{FF2B5EF4-FFF2-40B4-BE49-F238E27FC236}">
                <a16:creationId xmlns:a16="http://schemas.microsoft.com/office/drawing/2014/main" id="{3BF3140E-9F49-B52C-EF99-1E4DBA42CEA7}"/>
              </a:ext>
            </a:extLst>
          </p:cNvPr>
          <p:cNvSpPr>
            <a:spLocks noGrp="1"/>
          </p:cNvSpPr>
          <p:nvPr>
            <p:ph sz="quarter" idx="2"/>
          </p:nvPr>
        </p:nvSpPr>
        <p:spPr>
          <a:xfrm>
            <a:off x="5139947" y="2132856"/>
            <a:ext cx="2788028" cy="4039344"/>
          </a:xfrm>
        </p:spPr>
        <p:txBody>
          <a:bodyPr/>
          <a:lstStyle/>
          <a:p>
            <a:pPr eaLnBrk="1" hangingPunct="1">
              <a:buFont typeface="Monotype Sorts"/>
              <a:buNone/>
            </a:pPr>
            <a:endParaRPr lang="de-AT" altLang="de-DE" b="1" dirty="0"/>
          </a:p>
          <a:p>
            <a:pPr eaLnBrk="1" hangingPunct="1">
              <a:buFont typeface="Wingdings 2" panose="05020102010507070707" pitchFamily="18" charset="2"/>
              <a:buNone/>
            </a:pPr>
            <a:r>
              <a:rPr lang="de-AT" altLang="de-DE" b="1" dirty="0">
                <a:solidFill>
                  <a:srgbClr val="C00000"/>
                </a:solidFill>
              </a:rPr>
              <a:t>● PEA 2: </a:t>
            </a:r>
            <a:r>
              <a:rPr lang="de-AT" altLang="de-DE" b="1" dirty="0"/>
              <a:t>authentische Re-konstruktion</a:t>
            </a:r>
          </a:p>
          <a:p>
            <a:pPr eaLnBrk="1" hangingPunct="1">
              <a:buFont typeface="Wingdings 2" panose="05020102010507070707" pitchFamily="18" charset="2"/>
              <a:buNone/>
            </a:pPr>
            <a:endParaRPr lang="de-AT" altLang="de-DE" b="1" dirty="0"/>
          </a:p>
          <a:p>
            <a:pPr eaLnBrk="1" hangingPunct="1">
              <a:buFont typeface="Wingdings 2" panose="05020102010507070707" pitchFamily="18" charset="2"/>
              <a:buNone/>
            </a:pPr>
            <a:r>
              <a:rPr lang="de-AT" altLang="de-DE" b="1" dirty="0">
                <a:solidFill>
                  <a:srgbClr val="C00000"/>
                </a:solidFill>
              </a:rPr>
              <a:t>● PEA 3: </a:t>
            </a:r>
            <a:r>
              <a:rPr lang="de-AT" altLang="de-DE" b="1" dirty="0"/>
              <a:t>Selbstaktualisierung</a:t>
            </a:r>
          </a:p>
        </p:txBody>
      </p:sp>
    </p:spTree>
    <p:extLst>
      <p:ext uri="{BB962C8B-B14F-4D97-AF65-F5344CB8AC3E}">
        <p14:creationId xmlns:p14="http://schemas.microsoft.com/office/powerpoint/2010/main" val="1595854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FB5B-16D4-452B-11A3-31382875052D}"/>
            </a:ext>
          </a:extLst>
        </p:cNvPr>
        <p:cNvGrpSpPr/>
        <p:nvPr/>
      </p:nvGrpSpPr>
      <p:grpSpPr>
        <a:xfrm>
          <a:off x="0" y="0"/>
          <a:ext cx="0" cy="0"/>
          <a:chOff x="0" y="0"/>
          <a:chExt cx="0" cy="0"/>
        </a:xfrm>
      </p:grpSpPr>
      <p:sp>
        <p:nvSpPr>
          <p:cNvPr id="51202" name="Rectangle 2">
            <a:extLst>
              <a:ext uri="{FF2B5EF4-FFF2-40B4-BE49-F238E27FC236}">
                <a16:creationId xmlns:a16="http://schemas.microsoft.com/office/drawing/2014/main" id="{79D6445C-7AEB-22C7-8377-02393658C656}"/>
              </a:ext>
            </a:extLst>
          </p:cNvPr>
          <p:cNvSpPr>
            <a:spLocks noGrp="1" noRot="1" noChangeArrowheads="1"/>
          </p:cNvSpPr>
          <p:nvPr>
            <p:ph type="title"/>
          </p:nvPr>
        </p:nvSpPr>
        <p:spPr/>
        <p:txBody>
          <a:bodyPr>
            <a:noAutofit/>
          </a:bodyPr>
          <a:lstStyle/>
          <a:p>
            <a:pPr algn="ctr" eaLnBrk="1" hangingPunct="1">
              <a:defRPr/>
            </a:pPr>
            <a:r>
              <a:rPr lang="de-AT" sz="2400" b="1" dirty="0">
                <a:solidFill>
                  <a:srgbClr val="C00000"/>
                </a:solidFill>
              </a:rPr>
              <a:t>Personale Existenzanalyse</a:t>
            </a:r>
            <a:br>
              <a:rPr lang="de-AT" sz="2400" b="1" dirty="0">
                <a:solidFill>
                  <a:srgbClr val="C00000"/>
                </a:solidFill>
              </a:rPr>
            </a:br>
            <a:r>
              <a:rPr lang="de-AT" sz="2400" b="1" dirty="0">
                <a:solidFill>
                  <a:srgbClr val="C00000"/>
                </a:solidFill>
              </a:rPr>
              <a:t>nach A. Längle</a:t>
            </a:r>
            <a:endParaRPr lang="de-DE" sz="2400" b="1" dirty="0">
              <a:solidFill>
                <a:srgbClr val="C00000"/>
              </a:solidFill>
            </a:endParaRPr>
          </a:p>
        </p:txBody>
      </p:sp>
      <p:sp>
        <p:nvSpPr>
          <p:cNvPr id="51203" name="Rectangle 3">
            <a:extLst>
              <a:ext uri="{FF2B5EF4-FFF2-40B4-BE49-F238E27FC236}">
                <a16:creationId xmlns:a16="http://schemas.microsoft.com/office/drawing/2014/main" id="{4BC55666-E542-EE17-55CE-CD13AEAE3075}"/>
              </a:ext>
            </a:extLst>
          </p:cNvPr>
          <p:cNvSpPr>
            <a:spLocks noGrp="1" noChangeArrowheads="1"/>
          </p:cNvSpPr>
          <p:nvPr>
            <p:ph idx="1"/>
          </p:nvPr>
        </p:nvSpPr>
        <p:spPr>
          <a:xfrm>
            <a:off x="914400" y="1484313"/>
            <a:ext cx="8229600" cy="4525962"/>
          </a:xfrm>
        </p:spPr>
        <p:txBody>
          <a:bodyPr/>
          <a:lstStyle/>
          <a:p>
            <a:pPr eaLnBrk="1" hangingPunct="1">
              <a:buFont typeface="Wingdings" pitchFamily="2" charset="2"/>
              <a:buNone/>
              <a:defRPr/>
            </a:pPr>
            <a:endParaRPr lang="de-AT" dirty="0"/>
          </a:p>
        </p:txBody>
      </p:sp>
      <p:sp>
        <p:nvSpPr>
          <p:cNvPr id="36868" name="Line 4">
            <a:extLst>
              <a:ext uri="{FF2B5EF4-FFF2-40B4-BE49-F238E27FC236}">
                <a16:creationId xmlns:a16="http://schemas.microsoft.com/office/drawing/2014/main" id="{40319A1B-3AD3-8561-EA00-EED807D6A7B6}"/>
              </a:ext>
            </a:extLst>
          </p:cNvPr>
          <p:cNvSpPr>
            <a:spLocks noChangeShapeType="1"/>
          </p:cNvSpPr>
          <p:nvPr/>
        </p:nvSpPr>
        <p:spPr bwMode="auto">
          <a:xfrm>
            <a:off x="2195513" y="5084763"/>
            <a:ext cx="4824412" cy="0"/>
          </a:xfrm>
          <a:prstGeom prst="line">
            <a:avLst/>
          </a:prstGeom>
          <a:noFill/>
          <a:ln w="9525">
            <a:solidFill>
              <a:schemeClr val="tx1"/>
            </a:solidFill>
            <a:round/>
            <a:headEnd/>
            <a:tailEnd/>
          </a:ln>
        </p:spPr>
        <p:txBody>
          <a:bodyPr/>
          <a:lstStyle/>
          <a:p>
            <a:endParaRPr lang="de-AT"/>
          </a:p>
        </p:txBody>
      </p:sp>
      <p:sp>
        <p:nvSpPr>
          <p:cNvPr id="36869" name="Line 5">
            <a:extLst>
              <a:ext uri="{FF2B5EF4-FFF2-40B4-BE49-F238E27FC236}">
                <a16:creationId xmlns:a16="http://schemas.microsoft.com/office/drawing/2014/main" id="{3A117A5C-15C2-B78F-A947-756D99585317}"/>
              </a:ext>
            </a:extLst>
          </p:cNvPr>
          <p:cNvSpPr>
            <a:spLocks noChangeShapeType="1"/>
          </p:cNvSpPr>
          <p:nvPr/>
        </p:nvSpPr>
        <p:spPr bwMode="auto">
          <a:xfrm flipV="1">
            <a:off x="2195513" y="2492375"/>
            <a:ext cx="2447925" cy="2592388"/>
          </a:xfrm>
          <a:prstGeom prst="line">
            <a:avLst/>
          </a:prstGeom>
          <a:noFill/>
          <a:ln w="9525">
            <a:solidFill>
              <a:schemeClr val="tx1"/>
            </a:solidFill>
            <a:round/>
            <a:headEnd/>
            <a:tailEnd/>
          </a:ln>
        </p:spPr>
        <p:txBody>
          <a:bodyPr/>
          <a:lstStyle/>
          <a:p>
            <a:endParaRPr lang="de-AT"/>
          </a:p>
        </p:txBody>
      </p:sp>
      <p:sp>
        <p:nvSpPr>
          <p:cNvPr id="36870" name="Line 6">
            <a:extLst>
              <a:ext uri="{FF2B5EF4-FFF2-40B4-BE49-F238E27FC236}">
                <a16:creationId xmlns:a16="http://schemas.microsoft.com/office/drawing/2014/main" id="{F3DE9DF0-8F09-6851-5E73-237FD45FBDD5}"/>
              </a:ext>
            </a:extLst>
          </p:cNvPr>
          <p:cNvSpPr>
            <a:spLocks noChangeShapeType="1"/>
          </p:cNvSpPr>
          <p:nvPr/>
        </p:nvSpPr>
        <p:spPr bwMode="auto">
          <a:xfrm>
            <a:off x="4643438" y="2492375"/>
            <a:ext cx="2376487" cy="2592388"/>
          </a:xfrm>
          <a:prstGeom prst="line">
            <a:avLst/>
          </a:prstGeom>
          <a:noFill/>
          <a:ln w="9525">
            <a:solidFill>
              <a:schemeClr val="tx1"/>
            </a:solidFill>
            <a:round/>
            <a:headEnd/>
            <a:tailEnd/>
          </a:ln>
        </p:spPr>
        <p:txBody>
          <a:bodyPr/>
          <a:lstStyle/>
          <a:p>
            <a:endParaRPr lang="de-AT"/>
          </a:p>
        </p:txBody>
      </p:sp>
      <p:sp>
        <p:nvSpPr>
          <p:cNvPr id="36871" name="Line 7">
            <a:extLst>
              <a:ext uri="{FF2B5EF4-FFF2-40B4-BE49-F238E27FC236}">
                <a16:creationId xmlns:a16="http://schemas.microsoft.com/office/drawing/2014/main" id="{809E2CFD-A03C-AC3C-7E7F-B322061C1056}"/>
              </a:ext>
            </a:extLst>
          </p:cNvPr>
          <p:cNvSpPr>
            <a:spLocks noChangeShapeType="1"/>
          </p:cNvSpPr>
          <p:nvPr/>
        </p:nvSpPr>
        <p:spPr bwMode="auto">
          <a:xfrm>
            <a:off x="1403350" y="5013325"/>
            <a:ext cx="647700" cy="0"/>
          </a:xfrm>
          <a:prstGeom prst="line">
            <a:avLst/>
          </a:prstGeom>
          <a:noFill/>
          <a:ln w="9525">
            <a:solidFill>
              <a:schemeClr val="tx1"/>
            </a:solidFill>
            <a:round/>
            <a:headEnd/>
            <a:tailEnd type="triangle" w="med" len="med"/>
          </a:ln>
        </p:spPr>
        <p:txBody>
          <a:bodyPr/>
          <a:lstStyle/>
          <a:p>
            <a:endParaRPr lang="de-AT"/>
          </a:p>
        </p:txBody>
      </p:sp>
      <p:sp>
        <p:nvSpPr>
          <p:cNvPr id="36872" name="Line 8">
            <a:extLst>
              <a:ext uri="{FF2B5EF4-FFF2-40B4-BE49-F238E27FC236}">
                <a16:creationId xmlns:a16="http://schemas.microsoft.com/office/drawing/2014/main" id="{21D305CD-3F85-AD27-6DE5-D27A5E6AAB04}"/>
              </a:ext>
            </a:extLst>
          </p:cNvPr>
          <p:cNvSpPr>
            <a:spLocks noChangeShapeType="1"/>
          </p:cNvSpPr>
          <p:nvPr/>
        </p:nvSpPr>
        <p:spPr bwMode="auto">
          <a:xfrm>
            <a:off x="7380288" y="5084763"/>
            <a:ext cx="720725" cy="0"/>
          </a:xfrm>
          <a:prstGeom prst="line">
            <a:avLst/>
          </a:prstGeom>
          <a:noFill/>
          <a:ln w="9525">
            <a:solidFill>
              <a:schemeClr val="tx1"/>
            </a:solidFill>
            <a:round/>
            <a:headEnd/>
            <a:tailEnd type="triangle" w="med" len="med"/>
          </a:ln>
        </p:spPr>
        <p:txBody>
          <a:bodyPr/>
          <a:lstStyle/>
          <a:p>
            <a:endParaRPr lang="de-AT"/>
          </a:p>
        </p:txBody>
      </p:sp>
      <p:sp>
        <p:nvSpPr>
          <p:cNvPr id="36873" name="Text Box 9">
            <a:extLst>
              <a:ext uri="{FF2B5EF4-FFF2-40B4-BE49-F238E27FC236}">
                <a16:creationId xmlns:a16="http://schemas.microsoft.com/office/drawing/2014/main" id="{71046582-4F89-2EF2-B655-56D4E977173D}"/>
              </a:ext>
            </a:extLst>
          </p:cNvPr>
          <p:cNvSpPr txBox="1">
            <a:spLocks noChangeArrowheads="1"/>
          </p:cNvSpPr>
          <p:nvPr/>
        </p:nvSpPr>
        <p:spPr bwMode="auto">
          <a:xfrm>
            <a:off x="2608263" y="4613275"/>
            <a:ext cx="1009650" cy="366713"/>
          </a:xfrm>
          <a:prstGeom prst="rect">
            <a:avLst/>
          </a:prstGeom>
          <a:noFill/>
          <a:ln w="9525">
            <a:noFill/>
            <a:miter lim="800000"/>
            <a:headEnd/>
            <a:tailEnd/>
          </a:ln>
        </p:spPr>
        <p:txBody>
          <a:bodyPr wrap="none">
            <a:spAutoFit/>
          </a:bodyPr>
          <a:lstStyle/>
          <a:p>
            <a:r>
              <a:rPr lang="de-DE"/>
              <a:t>Eindruck</a:t>
            </a:r>
          </a:p>
        </p:txBody>
      </p:sp>
      <p:sp>
        <p:nvSpPr>
          <p:cNvPr id="36874" name="Text Box 10">
            <a:extLst>
              <a:ext uri="{FF2B5EF4-FFF2-40B4-BE49-F238E27FC236}">
                <a16:creationId xmlns:a16="http://schemas.microsoft.com/office/drawing/2014/main" id="{B2C0FE06-4127-842B-AD89-4876AC2E7AA6}"/>
              </a:ext>
            </a:extLst>
          </p:cNvPr>
          <p:cNvSpPr txBox="1">
            <a:spLocks noChangeArrowheads="1"/>
          </p:cNvSpPr>
          <p:nvPr/>
        </p:nvSpPr>
        <p:spPr bwMode="auto">
          <a:xfrm>
            <a:off x="5580063" y="4652963"/>
            <a:ext cx="1042987" cy="366712"/>
          </a:xfrm>
          <a:prstGeom prst="rect">
            <a:avLst/>
          </a:prstGeom>
          <a:noFill/>
          <a:ln w="9525">
            <a:noFill/>
            <a:miter lim="800000"/>
            <a:headEnd/>
            <a:tailEnd/>
          </a:ln>
        </p:spPr>
        <p:txBody>
          <a:bodyPr wrap="none">
            <a:spAutoFit/>
          </a:bodyPr>
          <a:lstStyle/>
          <a:p>
            <a:r>
              <a:rPr lang="de-DE"/>
              <a:t>Ausdruck</a:t>
            </a:r>
          </a:p>
        </p:txBody>
      </p:sp>
      <p:sp>
        <p:nvSpPr>
          <p:cNvPr id="36875" name="Text Box 11">
            <a:extLst>
              <a:ext uri="{FF2B5EF4-FFF2-40B4-BE49-F238E27FC236}">
                <a16:creationId xmlns:a16="http://schemas.microsoft.com/office/drawing/2014/main" id="{57C66876-8609-DC71-6B27-767E12358E9C}"/>
              </a:ext>
            </a:extLst>
          </p:cNvPr>
          <p:cNvSpPr txBox="1">
            <a:spLocks noChangeArrowheads="1"/>
          </p:cNvSpPr>
          <p:nvPr/>
        </p:nvSpPr>
        <p:spPr bwMode="auto">
          <a:xfrm>
            <a:off x="4067175" y="3141663"/>
            <a:ext cx="1303338" cy="641350"/>
          </a:xfrm>
          <a:prstGeom prst="rect">
            <a:avLst/>
          </a:prstGeom>
          <a:noFill/>
          <a:ln w="9525">
            <a:noFill/>
            <a:miter lim="800000"/>
            <a:headEnd/>
            <a:tailEnd/>
          </a:ln>
        </p:spPr>
        <p:txBody>
          <a:bodyPr>
            <a:spAutoFit/>
          </a:bodyPr>
          <a:lstStyle/>
          <a:p>
            <a:r>
              <a:rPr lang="de-DE"/>
              <a:t>Stellung-</a:t>
            </a:r>
          </a:p>
          <a:p>
            <a:r>
              <a:rPr lang="de-DE"/>
              <a:t>nahme</a:t>
            </a:r>
          </a:p>
        </p:txBody>
      </p:sp>
      <p:sp>
        <p:nvSpPr>
          <p:cNvPr id="36876" name="Text Box 12">
            <a:extLst>
              <a:ext uri="{FF2B5EF4-FFF2-40B4-BE49-F238E27FC236}">
                <a16:creationId xmlns:a16="http://schemas.microsoft.com/office/drawing/2014/main" id="{17F3154D-01DF-800E-26E8-12680C45B8C5}"/>
              </a:ext>
            </a:extLst>
          </p:cNvPr>
          <p:cNvSpPr txBox="1">
            <a:spLocks noChangeArrowheads="1"/>
          </p:cNvSpPr>
          <p:nvPr/>
        </p:nvSpPr>
        <p:spPr bwMode="auto">
          <a:xfrm>
            <a:off x="4067175" y="3933825"/>
            <a:ext cx="854075" cy="366713"/>
          </a:xfrm>
          <a:prstGeom prst="rect">
            <a:avLst/>
          </a:prstGeom>
          <a:noFill/>
          <a:ln w="9525">
            <a:noFill/>
            <a:miter lim="800000"/>
            <a:headEnd/>
            <a:tailEnd/>
          </a:ln>
        </p:spPr>
        <p:txBody>
          <a:bodyPr wrap="none">
            <a:spAutoFit/>
          </a:bodyPr>
          <a:lstStyle/>
          <a:p>
            <a:r>
              <a:rPr lang="de-DE" b="1"/>
              <a:t>Person</a:t>
            </a:r>
          </a:p>
        </p:txBody>
      </p:sp>
      <p:sp>
        <p:nvSpPr>
          <p:cNvPr id="36877" name="Text Box 13">
            <a:extLst>
              <a:ext uri="{FF2B5EF4-FFF2-40B4-BE49-F238E27FC236}">
                <a16:creationId xmlns:a16="http://schemas.microsoft.com/office/drawing/2014/main" id="{04726FD3-CD4E-6F58-3041-947D6158435B}"/>
              </a:ext>
            </a:extLst>
          </p:cNvPr>
          <p:cNvSpPr txBox="1">
            <a:spLocks noChangeArrowheads="1"/>
          </p:cNvSpPr>
          <p:nvPr/>
        </p:nvSpPr>
        <p:spPr bwMode="auto">
          <a:xfrm>
            <a:off x="1527175" y="5118100"/>
            <a:ext cx="1262063" cy="641350"/>
          </a:xfrm>
          <a:prstGeom prst="rect">
            <a:avLst/>
          </a:prstGeom>
          <a:noFill/>
          <a:ln w="9525">
            <a:noFill/>
            <a:miter lim="800000"/>
            <a:headEnd/>
            <a:tailEnd/>
          </a:ln>
        </p:spPr>
        <p:txBody>
          <a:bodyPr wrap="none">
            <a:spAutoFit/>
          </a:bodyPr>
          <a:lstStyle/>
          <a:p>
            <a:r>
              <a:rPr lang="de-DE"/>
              <a:t>von außen</a:t>
            </a:r>
          </a:p>
          <a:p>
            <a:r>
              <a:rPr lang="de-DE"/>
              <a:t>ansprechbar</a:t>
            </a:r>
          </a:p>
        </p:txBody>
      </p:sp>
      <p:sp>
        <p:nvSpPr>
          <p:cNvPr id="36878" name="Text Box 14">
            <a:extLst>
              <a:ext uri="{FF2B5EF4-FFF2-40B4-BE49-F238E27FC236}">
                <a16:creationId xmlns:a16="http://schemas.microsoft.com/office/drawing/2014/main" id="{76324398-E39F-0DA6-F3CB-CB81E457A113}"/>
              </a:ext>
            </a:extLst>
          </p:cNvPr>
          <p:cNvSpPr txBox="1">
            <a:spLocks noChangeArrowheads="1"/>
          </p:cNvSpPr>
          <p:nvPr/>
        </p:nvSpPr>
        <p:spPr bwMode="auto">
          <a:xfrm>
            <a:off x="7000875" y="5189538"/>
            <a:ext cx="1196975" cy="366712"/>
          </a:xfrm>
          <a:prstGeom prst="rect">
            <a:avLst/>
          </a:prstGeom>
          <a:noFill/>
          <a:ln w="9525">
            <a:noFill/>
            <a:miter lim="800000"/>
            <a:headEnd/>
            <a:tailEnd/>
          </a:ln>
        </p:spPr>
        <p:txBody>
          <a:bodyPr wrap="none">
            <a:spAutoFit/>
          </a:bodyPr>
          <a:lstStyle/>
          <a:p>
            <a:r>
              <a:rPr lang="de-DE"/>
              <a:t>antwortend</a:t>
            </a:r>
          </a:p>
        </p:txBody>
      </p:sp>
      <p:sp>
        <p:nvSpPr>
          <p:cNvPr id="36879" name="Text Box 15">
            <a:extLst>
              <a:ext uri="{FF2B5EF4-FFF2-40B4-BE49-F238E27FC236}">
                <a16:creationId xmlns:a16="http://schemas.microsoft.com/office/drawing/2014/main" id="{ED13522B-2697-D8FA-3040-D64671139210}"/>
              </a:ext>
            </a:extLst>
          </p:cNvPr>
          <p:cNvSpPr txBox="1">
            <a:spLocks noChangeArrowheads="1"/>
          </p:cNvSpPr>
          <p:nvPr/>
        </p:nvSpPr>
        <p:spPr bwMode="auto">
          <a:xfrm>
            <a:off x="4067175" y="1989138"/>
            <a:ext cx="1150938" cy="366712"/>
          </a:xfrm>
          <a:prstGeom prst="rect">
            <a:avLst/>
          </a:prstGeom>
          <a:noFill/>
          <a:ln w="9525">
            <a:noFill/>
            <a:miter lim="800000"/>
            <a:headEnd/>
            <a:tailEnd/>
          </a:ln>
        </p:spPr>
        <p:txBody>
          <a:bodyPr wrap="none">
            <a:spAutoFit/>
          </a:bodyPr>
          <a:lstStyle/>
          <a:p>
            <a:r>
              <a:rPr lang="de-DE"/>
              <a:t>verstehend</a:t>
            </a:r>
          </a:p>
        </p:txBody>
      </p:sp>
    </p:spTree>
    <p:extLst>
      <p:ext uri="{BB962C8B-B14F-4D97-AF65-F5344CB8AC3E}">
        <p14:creationId xmlns:p14="http://schemas.microsoft.com/office/powerpoint/2010/main" val="1052974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Existenzanalyse</a:t>
            </a:r>
          </a:p>
        </p:txBody>
      </p:sp>
      <p:sp>
        <p:nvSpPr>
          <p:cNvPr id="14339" name="Rectangle 3"/>
          <p:cNvSpPr>
            <a:spLocks noGrp="1" noChangeArrowheads="1"/>
          </p:cNvSpPr>
          <p:nvPr>
            <p:ph idx="1"/>
          </p:nvPr>
        </p:nvSpPr>
        <p:spPr/>
        <p:txBody>
          <a:bodyPr lIns="92075" tIns="46038" rIns="92075" bIns="46038"/>
          <a:lstStyle/>
          <a:p>
            <a:pPr eaLnBrk="1" hangingPunct="1">
              <a:buFont typeface="Wingdings" pitchFamily="2" charset="2"/>
              <a:buNone/>
              <a:defRPr/>
            </a:pPr>
            <a:r>
              <a:rPr lang="de-AT" b="1" dirty="0">
                <a:latin typeface="Arial" pitchFamily="34" charset="0"/>
              </a:rPr>
              <a:t>   </a:t>
            </a:r>
          </a:p>
          <a:p>
            <a:pPr eaLnBrk="1" hangingPunct="1">
              <a:buFont typeface="Wingdings" pitchFamily="2" charset="2"/>
              <a:buNone/>
              <a:defRPr/>
            </a:pPr>
            <a:r>
              <a:rPr lang="de-AT" b="1" dirty="0">
                <a:latin typeface="Arial" pitchFamily="34" charset="0"/>
              </a:rPr>
              <a:t>beschäftigt sich mit: </a:t>
            </a:r>
          </a:p>
          <a:p>
            <a:pPr eaLnBrk="1" hangingPunct="1">
              <a:buFontTx/>
              <a:buChar char="•"/>
              <a:defRPr/>
            </a:pPr>
            <a:r>
              <a:rPr lang="de-AT" b="1" dirty="0">
                <a:latin typeface="Arial" pitchFamily="34" charset="0"/>
              </a:rPr>
              <a:t>Bedingungen und Möglichkeiten zu existieren (in das je eigene Leben zu treten).</a:t>
            </a:r>
          </a:p>
          <a:p>
            <a:pPr eaLnBrk="1" hangingPunct="1">
              <a:buFontTx/>
              <a:buChar char="•"/>
              <a:defRPr/>
            </a:pPr>
            <a:r>
              <a:rPr lang="de-AT" b="1" dirty="0">
                <a:latin typeface="Arial" pitchFamily="34" charset="0"/>
              </a:rPr>
              <a:t>Auseinandersetzung und dialogischer Austausch zwischen Person und ihrer Welt.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D116F-9387-668B-3AE3-9C7A2B2CD706}"/>
            </a:ext>
          </a:extLst>
        </p:cNvPr>
        <p:cNvGrpSpPr/>
        <p:nvPr/>
      </p:nvGrpSpPr>
      <p:grpSpPr>
        <a:xfrm>
          <a:off x="0" y="0"/>
          <a:ext cx="0" cy="0"/>
          <a:chOff x="0" y="0"/>
          <a:chExt cx="0" cy="0"/>
        </a:xfrm>
      </p:grpSpPr>
      <p:sp>
        <p:nvSpPr>
          <p:cNvPr id="51202" name="Rectangle 2">
            <a:extLst>
              <a:ext uri="{FF2B5EF4-FFF2-40B4-BE49-F238E27FC236}">
                <a16:creationId xmlns:a16="http://schemas.microsoft.com/office/drawing/2014/main" id="{F0A8F144-DC97-42F1-6B6F-D1430BA03964}"/>
              </a:ext>
            </a:extLst>
          </p:cNvPr>
          <p:cNvSpPr>
            <a:spLocks noGrp="1" noRot="1" noChangeArrowheads="1"/>
          </p:cNvSpPr>
          <p:nvPr>
            <p:ph type="title"/>
          </p:nvPr>
        </p:nvSpPr>
        <p:spPr>
          <a:xfrm>
            <a:off x="457200" y="274638"/>
            <a:ext cx="7467600" cy="861596"/>
          </a:xfrm>
        </p:spPr>
        <p:txBody>
          <a:bodyPr>
            <a:normAutofit/>
          </a:bodyPr>
          <a:lstStyle/>
          <a:p>
            <a:pPr algn="r" eaLnBrk="1" hangingPunct="1">
              <a:defRPr/>
            </a:pPr>
            <a:r>
              <a:rPr lang="de-AT" sz="2400" b="1" dirty="0">
                <a:solidFill>
                  <a:schemeClr val="tx1"/>
                </a:solidFill>
              </a:rPr>
              <a:t>						</a:t>
            </a:r>
            <a:r>
              <a:rPr lang="de-AT" sz="2400" b="1" dirty="0">
                <a:solidFill>
                  <a:srgbClr val="C00000"/>
                </a:solidFill>
              </a:rPr>
              <a:t>Personale Existenzanalyse</a:t>
            </a:r>
            <a:br>
              <a:rPr lang="de-AT" sz="2400" dirty="0">
                <a:solidFill>
                  <a:srgbClr val="C00000"/>
                </a:solidFill>
              </a:rPr>
            </a:br>
            <a:r>
              <a:rPr lang="de-AT" sz="2400" dirty="0">
                <a:solidFill>
                  <a:srgbClr val="C00000"/>
                </a:solidFill>
              </a:rPr>
              <a:t>            		</a:t>
            </a:r>
            <a:r>
              <a:rPr lang="de-AT" sz="2000" dirty="0">
                <a:solidFill>
                  <a:srgbClr val="C00000"/>
                </a:solidFill>
              </a:rPr>
              <a:t>nach A. </a:t>
            </a:r>
            <a:r>
              <a:rPr lang="de-AT" sz="2000" dirty="0" err="1">
                <a:solidFill>
                  <a:srgbClr val="C00000"/>
                </a:solidFill>
              </a:rPr>
              <a:t>Längle</a:t>
            </a:r>
            <a:endParaRPr lang="de-DE" sz="2000" dirty="0">
              <a:solidFill>
                <a:srgbClr val="C00000"/>
              </a:solidFill>
            </a:endParaRPr>
          </a:p>
        </p:txBody>
      </p:sp>
      <p:sp>
        <p:nvSpPr>
          <p:cNvPr id="51203" name="Rectangle 3">
            <a:extLst>
              <a:ext uri="{FF2B5EF4-FFF2-40B4-BE49-F238E27FC236}">
                <a16:creationId xmlns:a16="http://schemas.microsoft.com/office/drawing/2014/main" id="{C41D1C79-B6F2-72C8-D442-46198BE5A0D1}"/>
              </a:ext>
            </a:extLst>
          </p:cNvPr>
          <p:cNvSpPr>
            <a:spLocks noGrp="1" noChangeArrowheads="1"/>
          </p:cNvSpPr>
          <p:nvPr>
            <p:ph sz="quarter" idx="1"/>
          </p:nvPr>
        </p:nvSpPr>
        <p:spPr>
          <a:xfrm>
            <a:off x="593427" y="1480157"/>
            <a:ext cx="8316416" cy="5221336"/>
          </a:xfrm>
        </p:spPr>
        <p:txBody>
          <a:bodyPr>
            <a:normAutofit fontScale="92500" lnSpcReduction="20000"/>
          </a:bodyPr>
          <a:lstStyle/>
          <a:p>
            <a:pPr eaLnBrk="1" hangingPunct="1">
              <a:lnSpc>
                <a:spcPct val="60000"/>
              </a:lnSpc>
              <a:buFont typeface="Wingdings" pitchFamily="2" charset="2"/>
              <a:buNone/>
              <a:defRPr/>
            </a:pPr>
            <a:endParaRPr lang="de-AT" sz="1600" i="1" dirty="0">
              <a:latin typeface="Arial" pitchFamily="34" charset="0"/>
            </a:endParaRPr>
          </a:p>
          <a:p>
            <a:pPr eaLnBrk="1" hangingPunct="1">
              <a:lnSpc>
                <a:spcPct val="60000"/>
              </a:lnSpc>
              <a:buFont typeface="Wingdings" pitchFamily="2" charset="2"/>
              <a:buNone/>
              <a:defRPr/>
            </a:pPr>
            <a:endParaRPr lang="de-AT" sz="1600" i="1" dirty="0">
              <a:latin typeface="Arial" pitchFamily="34" charset="0"/>
            </a:endParaRPr>
          </a:p>
          <a:p>
            <a:pPr eaLnBrk="1" hangingPunct="1">
              <a:lnSpc>
                <a:spcPct val="60000"/>
              </a:lnSpc>
              <a:buFont typeface="Wingdings" pitchFamily="2" charset="2"/>
              <a:buNone/>
              <a:defRPr/>
            </a:pPr>
            <a:endParaRPr lang="de-AT" sz="1600" i="1" dirty="0">
              <a:latin typeface="Arial" pitchFamily="34" charset="0"/>
            </a:endParaRPr>
          </a:p>
          <a:p>
            <a:pPr eaLnBrk="1" hangingPunct="1">
              <a:lnSpc>
                <a:spcPct val="60000"/>
              </a:lnSpc>
              <a:buFont typeface="Wingdings" pitchFamily="2" charset="2"/>
              <a:buNone/>
              <a:defRPr/>
            </a:pPr>
            <a:endParaRPr lang="de-AT" sz="1400" i="1" dirty="0">
              <a:latin typeface="Arial" pitchFamily="34" charset="0"/>
            </a:endParaRPr>
          </a:p>
          <a:p>
            <a:pPr eaLnBrk="1" hangingPunct="1">
              <a:lnSpc>
                <a:spcPct val="60000"/>
              </a:lnSpc>
              <a:buFont typeface="Wingdings" pitchFamily="2" charset="2"/>
              <a:buNone/>
              <a:defRPr/>
            </a:pPr>
            <a:r>
              <a:rPr lang="de-AT" sz="1400" dirty="0">
                <a:solidFill>
                  <a:srgbClr val="0070C0"/>
                </a:solidFill>
              </a:rPr>
              <a:t>Was würde ich am liebsten tun?                     					                                              </a:t>
            </a:r>
          </a:p>
          <a:p>
            <a:pPr eaLnBrk="1" hangingPunct="1">
              <a:lnSpc>
                <a:spcPct val="70000"/>
              </a:lnSpc>
              <a:buFont typeface="Wingdings" pitchFamily="2" charset="2"/>
              <a:buNone/>
              <a:defRPr/>
            </a:pPr>
            <a:r>
              <a:rPr lang="de-AT" sz="1400" dirty="0">
                <a:solidFill>
                  <a:srgbClr val="0070C0"/>
                </a:solidFill>
              </a:rPr>
              <a:t>Was halte ich davon? </a:t>
            </a:r>
          </a:p>
          <a:p>
            <a:pPr>
              <a:buNone/>
              <a:defRPr/>
            </a:pPr>
            <a:r>
              <a:rPr lang="de-AT" sz="1400" dirty="0">
                <a:solidFill>
                  <a:srgbClr val="0070C0"/>
                </a:solidFill>
              </a:rPr>
              <a:t>Was spüre ich im tiefsten Inneren dazu?                                                </a:t>
            </a:r>
            <a:r>
              <a:rPr lang="de-AT" sz="1400" dirty="0">
                <a:solidFill>
                  <a:srgbClr val="7030A0"/>
                </a:solidFill>
              </a:rPr>
              <a:t>Was  will ich konkret tun?                     </a:t>
            </a:r>
          </a:p>
          <a:p>
            <a:pPr eaLnBrk="1" hangingPunct="1">
              <a:buFont typeface="Wingdings" pitchFamily="2" charset="2"/>
              <a:buNone/>
              <a:defRPr/>
            </a:pPr>
            <a:r>
              <a:rPr lang="de-AT" sz="1400" dirty="0">
                <a:solidFill>
                  <a:srgbClr val="0070C0"/>
                </a:solidFill>
              </a:rPr>
              <a:t> Was verstehe ich nicht?                                                                           </a:t>
            </a:r>
            <a:r>
              <a:rPr lang="de-AT" sz="1400" dirty="0">
                <a:solidFill>
                  <a:srgbClr val="7030A0"/>
                </a:solidFill>
              </a:rPr>
              <a:t>Wem?</a:t>
            </a:r>
          </a:p>
          <a:p>
            <a:pPr eaLnBrk="1" hangingPunct="1">
              <a:buFont typeface="Wingdings" pitchFamily="2" charset="2"/>
              <a:buNone/>
              <a:defRPr/>
            </a:pPr>
            <a:r>
              <a:rPr lang="de-AT" sz="1400" dirty="0">
                <a:solidFill>
                  <a:srgbClr val="0070C0"/>
                </a:solidFill>
              </a:rPr>
              <a:t>Verstehe ich mich/den anderen?                                                            </a:t>
            </a:r>
            <a:r>
              <a:rPr lang="de-AT" sz="1400" dirty="0">
                <a:solidFill>
                  <a:srgbClr val="7030A0"/>
                </a:solidFill>
              </a:rPr>
              <a:t>Mit welchen Mitteln?</a:t>
            </a:r>
          </a:p>
          <a:p>
            <a:pPr eaLnBrk="1" hangingPunct="1">
              <a:buFont typeface="Wingdings" pitchFamily="2" charset="2"/>
              <a:buNone/>
              <a:defRPr/>
            </a:pPr>
            <a:r>
              <a:rPr lang="de-AT" sz="1400" dirty="0">
                <a:solidFill>
                  <a:srgbClr val="00B050"/>
                </a:solidFill>
              </a:rPr>
              <a:t>	Was sagt es mir?                                                                                 </a:t>
            </a:r>
            <a:r>
              <a:rPr lang="de-AT" sz="1400" dirty="0">
                <a:solidFill>
                  <a:srgbClr val="7030A0"/>
                </a:solidFill>
              </a:rPr>
              <a:t>Bei welcher Gelegenheit?</a:t>
            </a:r>
          </a:p>
          <a:p>
            <a:pPr eaLnBrk="1" hangingPunct="1">
              <a:buFont typeface="Wingdings" pitchFamily="2" charset="2"/>
              <a:buNone/>
              <a:defRPr/>
            </a:pPr>
            <a:r>
              <a:rPr lang="de-AT" sz="1400" dirty="0">
                <a:solidFill>
                  <a:srgbClr val="00B050"/>
                </a:solidFill>
              </a:rPr>
              <a:t>	Welche Impulse?</a:t>
            </a:r>
          </a:p>
          <a:p>
            <a:pPr eaLnBrk="1" hangingPunct="1">
              <a:buFont typeface="Wingdings" pitchFamily="2" charset="2"/>
              <a:buNone/>
              <a:defRPr/>
            </a:pPr>
            <a:r>
              <a:rPr lang="de-AT" sz="1400" dirty="0">
                <a:solidFill>
                  <a:srgbClr val="00B050"/>
                </a:solidFill>
              </a:rPr>
              <a:t>	Welche Gefühle?</a:t>
            </a:r>
          </a:p>
          <a:p>
            <a:pPr eaLnBrk="1" hangingPunct="1">
              <a:buFont typeface="Wingdings" pitchFamily="2" charset="2"/>
              <a:buNone/>
              <a:defRPr/>
            </a:pPr>
            <a:r>
              <a:rPr lang="de-AT" sz="1400" dirty="0">
                <a:solidFill>
                  <a:srgbClr val="FFC000"/>
                </a:solidFill>
              </a:rPr>
              <a:t>	</a:t>
            </a:r>
            <a:r>
              <a:rPr lang="de-AT" sz="1400" dirty="0">
                <a:solidFill>
                  <a:srgbClr val="C00000"/>
                </a:solidFill>
              </a:rPr>
              <a:t>Was liegt vor?      </a:t>
            </a:r>
            <a:endParaRPr lang="de-AT" sz="1200" dirty="0">
              <a:solidFill>
                <a:srgbClr val="C00000"/>
              </a:solidFill>
            </a:endParaRPr>
          </a:p>
          <a:p>
            <a:pPr eaLnBrk="1" hangingPunct="1">
              <a:buFont typeface="Wingdings" pitchFamily="2" charset="2"/>
              <a:buNone/>
              <a:defRPr/>
            </a:pPr>
            <a:endParaRPr lang="de-AT" sz="1400" dirty="0">
              <a:solidFill>
                <a:srgbClr val="FFC000"/>
              </a:solidFill>
            </a:endParaRPr>
          </a:p>
          <a:p>
            <a:pPr eaLnBrk="1" hangingPunct="1">
              <a:buFont typeface="Wingdings" pitchFamily="2" charset="2"/>
              <a:buNone/>
              <a:defRPr/>
            </a:pPr>
            <a:endParaRPr lang="de-AT" sz="1400" dirty="0">
              <a:solidFill>
                <a:srgbClr val="FFC000"/>
              </a:solidFill>
            </a:endParaRPr>
          </a:p>
          <a:p>
            <a:pPr eaLnBrk="1" hangingPunct="1">
              <a:buFont typeface="Wingdings" pitchFamily="2" charset="2"/>
              <a:buNone/>
              <a:defRPr/>
            </a:pPr>
            <a:endParaRPr lang="de-AT" sz="1400" dirty="0">
              <a:solidFill>
                <a:srgbClr val="FFC000"/>
              </a:solidFill>
            </a:endParaRPr>
          </a:p>
          <a:p>
            <a:pPr eaLnBrk="1" hangingPunct="1">
              <a:buFont typeface="Wingdings" pitchFamily="2" charset="2"/>
              <a:buNone/>
              <a:defRPr/>
            </a:pPr>
            <a:r>
              <a:rPr lang="de-AT" sz="1300" dirty="0">
                <a:solidFill>
                  <a:srgbClr val="C00000"/>
                </a:solidFill>
              </a:rPr>
              <a:t>        </a:t>
            </a:r>
          </a:p>
          <a:p>
            <a:pPr eaLnBrk="1" hangingPunct="1">
              <a:buFont typeface="Wingdings" pitchFamily="2" charset="2"/>
              <a:buNone/>
              <a:defRPr/>
            </a:pPr>
            <a:r>
              <a:rPr lang="de-AT" sz="1300" dirty="0">
                <a:solidFill>
                  <a:srgbClr val="C00000"/>
                </a:solidFill>
              </a:rPr>
              <a:t>             PEA 0                                                                                                                     </a:t>
            </a:r>
            <a:r>
              <a:rPr lang="de-AT" sz="1300" dirty="0">
                <a:solidFill>
                  <a:srgbClr val="7030A0"/>
                </a:solidFill>
              </a:rPr>
              <a:t> PEA 3</a:t>
            </a:r>
          </a:p>
          <a:p>
            <a:pPr eaLnBrk="1" hangingPunct="1">
              <a:buFont typeface="Wingdings" pitchFamily="2" charset="2"/>
              <a:buNone/>
              <a:defRPr/>
            </a:pPr>
            <a:r>
              <a:rPr lang="de-AT" sz="1300" dirty="0">
                <a:solidFill>
                  <a:srgbClr val="00B050"/>
                </a:solidFill>
              </a:rPr>
              <a:t>             PEA 1</a:t>
            </a:r>
          </a:p>
          <a:p>
            <a:pPr eaLnBrk="1" hangingPunct="1">
              <a:buFont typeface="Wingdings" pitchFamily="2" charset="2"/>
              <a:buNone/>
              <a:defRPr/>
            </a:pPr>
            <a:r>
              <a:rPr lang="de-AT" sz="1300" dirty="0">
                <a:solidFill>
                  <a:srgbClr val="0070C0"/>
                </a:solidFill>
              </a:rPr>
              <a:t>             PEA 2</a:t>
            </a:r>
          </a:p>
          <a:p>
            <a:pPr eaLnBrk="1" hangingPunct="1">
              <a:buFont typeface="Wingdings" pitchFamily="2" charset="2"/>
              <a:buNone/>
              <a:defRPr/>
            </a:pPr>
            <a:endParaRPr lang="de-AT" sz="1400" dirty="0">
              <a:solidFill>
                <a:srgbClr val="FFC000"/>
              </a:solidFill>
            </a:endParaRPr>
          </a:p>
        </p:txBody>
      </p:sp>
      <p:sp>
        <p:nvSpPr>
          <p:cNvPr id="36868" name="Line 4">
            <a:extLst>
              <a:ext uri="{FF2B5EF4-FFF2-40B4-BE49-F238E27FC236}">
                <a16:creationId xmlns:a16="http://schemas.microsoft.com/office/drawing/2014/main" id="{2CC9C239-F6DF-F191-A9AE-08643CE256FF}"/>
              </a:ext>
            </a:extLst>
          </p:cNvPr>
          <p:cNvSpPr>
            <a:spLocks noChangeShapeType="1"/>
          </p:cNvSpPr>
          <p:nvPr/>
        </p:nvSpPr>
        <p:spPr bwMode="auto">
          <a:xfrm>
            <a:off x="2195513" y="5084763"/>
            <a:ext cx="4824412" cy="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36869" name="Line 5">
            <a:extLst>
              <a:ext uri="{FF2B5EF4-FFF2-40B4-BE49-F238E27FC236}">
                <a16:creationId xmlns:a16="http://schemas.microsoft.com/office/drawing/2014/main" id="{F7C280FB-AD22-6812-8C8F-875589F4D0C7}"/>
              </a:ext>
            </a:extLst>
          </p:cNvPr>
          <p:cNvSpPr>
            <a:spLocks noChangeShapeType="1"/>
          </p:cNvSpPr>
          <p:nvPr/>
        </p:nvSpPr>
        <p:spPr bwMode="auto">
          <a:xfrm flipV="1">
            <a:off x="2195513" y="2492375"/>
            <a:ext cx="2447925" cy="2592388"/>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36870" name="Line 6">
            <a:extLst>
              <a:ext uri="{FF2B5EF4-FFF2-40B4-BE49-F238E27FC236}">
                <a16:creationId xmlns:a16="http://schemas.microsoft.com/office/drawing/2014/main" id="{D3522A50-8F61-B526-23B2-FE1E9D8F4AE8}"/>
              </a:ext>
            </a:extLst>
          </p:cNvPr>
          <p:cNvSpPr>
            <a:spLocks noChangeShapeType="1"/>
          </p:cNvSpPr>
          <p:nvPr/>
        </p:nvSpPr>
        <p:spPr bwMode="auto">
          <a:xfrm>
            <a:off x="4643438" y="2492375"/>
            <a:ext cx="2376487" cy="2592388"/>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entury Schoolbook"/>
                <a:ea typeface="+mn-ea"/>
                <a:cs typeface="+mn-cs"/>
              </a:rPr>
              <a:t> </a:t>
            </a:r>
            <a:endParaRPr kumimoji="0" lang="de-AT"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36871" name="Line 7">
            <a:extLst>
              <a:ext uri="{FF2B5EF4-FFF2-40B4-BE49-F238E27FC236}">
                <a16:creationId xmlns:a16="http://schemas.microsoft.com/office/drawing/2014/main" id="{0B1010A7-2A29-2D6F-7371-E23D9485BAEF}"/>
              </a:ext>
            </a:extLst>
          </p:cNvPr>
          <p:cNvSpPr>
            <a:spLocks noChangeShapeType="1"/>
          </p:cNvSpPr>
          <p:nvPr/>
        </p:nvSpPr>
        <p:spPr bwMode="auto">
          <a:xfrm>
            <a:off x="1403350" y="5013325"/>
            <a:ext cx="647700" cy="0"/>
          </a:xfrm>
          <a:prstGeom prst="line">
            <a:avLst/>
          </a:prstGeom>
          <a:noFill/>
          <a:ln w="9525">
            <a:solidFill>
              <a:schemeClr val="tx1"/>
            </a:solidFill>
            <a:round/>
            <a:headEn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36872" name="Line 8">
            <a:extLst>
              <a:ext uri="{FF2B5EF4-FFF2-40B4-BE49-F238E27FC236}">
                <a16:creationId xmlns:a16="http://schemas.microsoft.com/office/drawing/2014/main" id="{D543A2F1-0965-B936-F8B8-670978D89347}"/>
              </a:ext>
            </a:extLst>
          </p:cNvPr>
          <p:cNvSpPr>
            <a:spLocks noChangeShapeType="1"/>
          </p:cNvSpPr>
          <p:nvPr/>
        </p:nvSpPr>
        <p:spPr bwMode="auto">
          <a:xfrm>
            <a:off x="7380288" y="5084763"/>
            <a:ext cx="720725" cy="0"/>
          </a:xfrm>
          <a:prstGeom prst="line">
            <a:avLst/>
          </a:prstGeom>
          <a:noFill/>
          <a:ln w="9525">
            <a:solidFill>
              <a:schemeClr val="tx1"/>
            </a:solidFill>
            <a:round/>
            <a:headEn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36873" name="Text Box 9">
            <a:extLst>
              <a:ext uri="{FF2B5EF4-FFF2-40B4-BE49-F238E27FC236}">
                <a16:creationId xmlns:a16="http://schemas.microsoft.com/office/drawing/2014/main" id="{78BD1463-DA37-17D2-A1A8-8AE6B02C00E8}"/>
              </a:ext>
            </a:extLst>
          </p:cNvPr>
          <p:cNvSpPr txBox="1">
            <a:spLocks noChangeArrowheads="1"/>
          </p:cNvSpPr>
          <p:nvPr/>
        </p:nvSpPr>
        <p:spPr bwMode="auto">
          <a:xfrm>
            <a:off x="2976564" y="4613275"/>
            <a:ext cx="1595436" cy="36933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i="0" u="none" strike="noStrike" kern="1200" cap="none" spc="0" normalizeH="0" baseline="0" noProof="0" dirty="0">
                <a:ln>
                  <a:noFill/>
                </a:ln>
                <a:solidFill>
                  <a:prstClr val="black"/>
                </a:solidFill>
                <a:effectLst/>
                <a:uLnTx/>
                <a:uFillTx/>
                <a:latin typeface="Century Schoolbook"/>
                <a:ea typeface="+mn-ea"/>
                <a:cs typeface="+mn-cs"/>
              </a:rPr>
              <a:t>Eindruck</a:t>
            </a:r>
          </a:p>
        </p:txBody>
      </p:sp>
      <p:sp>
        <p:nvSpPr>
          <p:cNvPr id="36874" name="Text Box 10">
            <a:extLst>
              <a:ext uri="{FF2B5EF4-FFF2-40B4-BE49-F238E27FC236}">
                <a16:creationId xmlns:a16="http://schemas.microsoft.com/office/drawing/2014/main" id="{1CF3128E-FE2C-24F6-7E4E-2C59258EF6A0}"/>
              </a:ext>
            </a:extLst>
          </p:cNvPr>
          <p:cNvSpPr txBox="1">
            <a:spLocks noChangeArrowheads="1"/>
          </p:cNvSpPr>
          <p:nvPr/>
        </p:nvSpPr>
        <p:spPr bwMode="auto">
          <a:xfrm>
            <a:off x="5580063" y="4652963"/>
            <a:ext cx="1042987" cy="366712"/>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prstClr val="black"/>
                </a:solidFill>
                <a:effectLst/>
                <a:uLnTx/>
                <a:uFillTx/>
                <a:latin typeface="Century Schoolbook"/>
                <a:ea typeface="+mn-ea"/>
                <a:cs typeface="+mn-cs"/>
              </a:rPr>
              <a:t>Ausdruck</a:t>
            </a:r>
          </a:p>
        </p:txBody>
      </p:sp>
      <p:sp>
        <p:nvSpPr>
          <p:cNvPr id="36875" name="Text Box 11">
            <a:extLst>
              <a:ext uri="{FF2B5EF4-FFF2-40B4-BE49-F238E27FC236}">
                <a16:creationId xmlns:a16="http://schemas.microsoft.com/office/drawing/2014/main" id="{84590A16-E39B-098C-71D5-529B14062BF9}"/>
              </a:ext>
            </a:extLst>
          </p:cNvPr>
          <p:cNvSpPr txBox="1">
            <a:spLocks noChangeArrowheads="1"/>
          </p:cNvSpPr>
          <p:nvPr/>
        </p:nvSpPr>
        <p:spPr bwMode="auto">
          <a:xfrm>
            <a:off x="4067175" y="3141663"/>
            <a:ext cx="1303338" cy="64135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entury Schoolbook"/>
                <a:ea typeface="+mn-ea"/>
                <a:cs typeface="+mn-cs"/>
              </a:rPr>
              <a:t>Stellung-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err="1">
                <a:ln>
                  <a:noFill/>
                </a:ln>
                <a:solidFill>
                  <a:prstClr val="black"/>
                </a:solidFill>
                <a:effectLst/>
                <a:uLnTx/>
                <a:uFillTx/>
                <a:latin typeface="Century Schoolbook"/>
                <a:ea typeface="+mn-ea"/>
                <a:cs typeface="+mn-cs"/>
              </a:rPr>
              <a:t>nahme</a:t>
            </a:r>
            <a:endParaRPr kumimoji="0" lang="de-DE"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36876" name="Text Box 12">
            <a:extLst>
              <a:ext uri="{FF2B5EF4-FFF2-40B4-BE49-F238E27FC236}">
                <a16:creationId xmlns:a16="http://schemas.microsoft.com/office/drawing/2014/main" id="{2FEF3143-20FA-3EF7-16C7-7E250613631B}"/>
              </a:ext>
            </a:extLst>
          </p:cNvPr>
          <p:cNvSpPr txBox="1">
            <a:spLocks noChangeArrowheads="1"/>
          </p:cNvSpPr>
          <p:nvPr/>
        </p:nvSpPr>
        <p:spPr bwMode="auto">
          <a:xfrm>
            <a:off x="4067175" y="3933825"/>
            <a:ext cx="854075" cy="366713"/>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a:ln>
                  <a:noFill/>
                </a:ln>
                <a:solidFill>
                  <a:prstClr val="black"/>
                </a:solidFill>
                <a:effectLst/>
                <a:uLnTx/>
                <a:uFillTx/>
                <a:latin typeface="Century Schoolbook"/>
                <a:ea typeface="+mn-ea"/>
                <a:cs typeface="+mn-cs"/>
              </a:rPr>
              <a:t>Person</a:t>
            </a:r>
          </a:p>
        </p:txBody>
      </p:sp>
      <p:sp>
        <p:nvSpPr>
          <p:cNvPr id="36877" name="Text Box 13">
            <a:extLst>
              <a:ext uri="{FF2B5EF4-FFF2-40B4-BE49-F238E27FC236}">
                <a16:creationId xmlns:a16="http://schemas.microsoft.com/office/drawing/2014/main" id="{9F5814C6-B00A-F6C8-975C-C49617D29A89}"/>
              </a:ext>
            </a:extLst>
          </p:cNvPr>
          <p:cNvSpPr txBox="1">
            <a:spLocks noChangeArrowheads="1"/>
          </p:cNvSpPr>
          <p:nvPr/>
        </p:nvSpPr>
        <p:spPr bwMode="auto">
          <a:xfrm>
            <a:off x="1543843" y="5084763"/>
            <a:ext cx="1531564" cy="646331"/>
          </a:xfrm>
          <a:prstGeom prst="rect">
            <a:avLst/>
          </a:prstGeom>
          <a:solidFill>
            <a:schemeClr val="accent4"/>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entury Schoolbook"/>
                <a:ea typeface="+mn-ea"/>
                <a:cs typeface="+mn-cs"/>
              </a:rPr>
              <a:t>von außen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entury Schoolbook"/>
                <a:ea typeface="+mn-ea"/>
                <a:cs typeface="+mn-cs"/>
              </a:rPr>
              <a:t>ansprechbar</a:t>
            </a:r>
          </a:p>
        </p:txBody>
      </p:sp>
      <p:sp>
        <p:nvSpPr>
          <p:cNvPr id="36878" name="Text Box 14">
            <a:extLst>
              <a:ext uri="{FF2B5EF4-FFF2-40B4-BE49-F238E27FC236}">
                <a16:creationId xmlns:a16="http://schemas.microsoft.com/office/drawing/2014/main" id="{91E306C7-DEC4-9B1E-13FD-D67F856E6C3C}"/>
              </a:ext>
            </a:extLst>
          </p:cNvPr>
          <p:cNvSpPr txBox="1">
            <a:spLocks noChangeArrowheads="1"/>
          </p:cNvSpPr>
          <p:nvPr/>
        </p:nvSpPr>
        <p:spPr bwMode="auto">
          <a:xfrm>
            <a:off x="6974867" y="5219065"/>
            <a:ext cx="1531565" cy="369332"/>
          </a:xfrm>
          <a:prstGeom prst="rect">
            <a:avLst/>
          </a:prstGeom>
          <a:solidFill>
            <a:schemeClr val="accent4"/>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entury Schoolbook"/>
                <a:ea typeface="+mn-ea"/>
                <a:cs typeface="+mn-cs"/>
              </a:rPr>
              <a:t>antwortend</a:t>
            </a:r>
          </a:p>
        </p:txBody>
      </p:sp>
      <p:sp>
        <p:nvSpPr>
          <p:cNvPr id="36879" name="Text Box 15">
            <a:extLst>
              <a:ext uri="{FF2B5EF4-FFF2-40B4-BE49-F238E27FC236}">
                <a16:creationId xmlns:a16="http://schemas.microsoft.com/office/drawing/2014/main" id="{8C945C16-3C30-5814-42FE-2C592360BC51}"/>
              </a:ext>
            </a:extLst>
          </p:cNvPr>
          <p:cNvSpPr txBox="1">
            <a:spLocks noChangeArrowheads="1"/>
          </p:cNvSpPr>
          <p:nvPr/>
        </p:nvSpPr>
        <p:spPr bwMode="auto">
          <a:xfrm>
            <a:off x="4067175" y="1482726"/>
            <a:ext cx="1368921" cy="369332"/>
          </a:xfrm>
          <a:prstGeom prst="rect">
            <a:avLst/>
          </a:prstGeom>
          <a:solidFill>
            <a:schemeClr val="accent4"/>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entury Schoolbook"/>
                <a:ea typeface="+mn-ea"/>
                <a:cs typeface="+mn-cs"/>
              </a:rPr>
              <a:t>verstehend</a:t>
            </a:r>
          </a:p>
        </p:txBody>
      </p:sp>
      <p:sp>
        <p:nvSpPr>
          <p:cNvPr id="17" name="Rechteck 16">
            <a:extLst>
              <a:ext uri="{FF2B5EF4-FFF2-40B4-BE49-F238E27FC236}">
                <a16:creationId xmlns:a16="http://schemas.microsoft.com/office/drawing/2014/main" id="{25EAB78C-0965-4D18-E3F7-4C0F4DFCE81B}"/>
              </a:ext>
            </a:extLst>
          </p:cNvPr>
          <p:cNvSpPr/>
          <p:nvPr/>
        </p:nvSpPr>
        <p:spPr>
          <a:xfrm rot="10800000" flipV="1">
            <a:off x="3203848" y="4010026"/>
            <a:ext cx="792088" cy="42840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800" b="1" i="0" u="none" strike="noStrike" kern="1200" cap="none" spc="0" normalizeH="0" baseline="0" noProof="0" dirty="0">
                <a:ln>
                  <a:noFill/>
                </a:ln>
                <a:solidFill>
                  <a:prstClr val="white"/>
                </a:solidFill>
                <a:effectLst/>
                <a:uLnTx/>
                <a:uFillTx/>
                <a:latin typeface="Century Schoolbook"/>
                <a:ea typeface="+mn-ea"/>
                <a:cs typeface="+mn-cs"/>
              </a:rPr>
              <a:t>PEA 1</a:t>
            </a:r>
          </a:p>
        </p:txBody>
      </p:sp>
      <p:sp>
        <p:nvSpPr>
          <p:cNvPr id="20" name="Rechteck 19">
            <a:extLst>
              <a:ext uri="{FF2B5EF4-FFF2-40B4-BE49-F238E27FC236}">
                <a16:creationId xmlns:a16="http://schemas.microsoft.com/office/drawing/2014/main" id="{4C2DE158-E55F-1C26-E26B-51D3FC15E58A}"/>
              </a:ext>
            </a:extLst>
          </p:cNvPr>
          <p:cNvSpPr/>
          <p:nvPr/>
        </p:nvSpPr>
        <p:spPr>
          <a:xfrm>
            <a:off x="4355976" y="2824401"/>
            <a:ext cx="576064" cy="24455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800" b="1" i="0" u="none" strike="noStrike" kern="1200" cap="none" spc="0" normalizeH="0" baseline="0" noProof="0" dirty="0">
                <a:ln>
                  <a:noFill/>
                </a:ln>
                <a:solidFill>
                  <a:prstClr val="white"/>
                </a:solidFill>
                <a:effectLst/>
                <a:uLnTx/>
                <a:uFillTx/>
                <a:latin typeface="Century Schoolbook"/>
                <a:ea typeface="+mn-ea"/>
                <a:cs typeface="+mn-cs"/>
              </a:rPr>
              <a:t>PEA2</a:t>
            </a:r>
          </a:p>
        </p:txBody>
      </p:sp>
      <p:sp>
        <p:nvSpPr>
          <p:cNvPr id="21" name="Rechteck 20">
            <a:extLst>
              <a:ext uri="{FF2B5EF4-FFF2-40B4-BE49-F238E27FC236}">
                <a16:creationId xmlns:a16="http://schemas.microsoft.com/office/drawing/2014/main" id="{51BA47E3-5746-9AE3-83C2-0B278D120046}"/>
              </a:ext>
            </a:extLst>
          </p:cNvPr>
          <p:cNvSpPr/>
          <p:nvPr/>
        </p:nvSpPr>
        <p:spPr>
          <a:xfrm>
            <a:off x="5364088" y="3933825"/>
            <a:ext cx="576064" cy="498477"/>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800" b="1" i="0" u="none" strike="noStrike" kern="1200" cap="none" spc="0" normalizeH="0" baseline="0" noProof="0" dirty="0">
                <a:ln>
                  <a:noFill/>
                </a:ln>
                <a:solidFill>
                  <a:prstClr val="white"/>
                </a:solidFill>
                <a:effectLst/>
                <a:uLnTx/>
                <a:uFillTx/>
                <a:latin typeface="Century Schoolbook"/>
                <a:ea typeface="+mn-ea"/>
                <a:cs typeface="+mn-cs"/>
              </a:rPr>
              <a:t>PEA 3</a:t>
            </a:r>
          </a:p>
        </p:txBody>
      </p:sp>
      <p:sp>
        <p:nvSpPr>
          <p:cNvPr id="8" name="Textfeld 7">
            <a:extLst>
              <a:ext uri="{FF2B5EF4-FFF2-40B4-BE49-F238E27FC236}">
                <a16:creationId xmlns:a16="http://schemas.microsoft.com/office/drawing/2014/main" id="{C363D42D-D870-24B3-B0DD-909A7C8C52A1}"/>
              </a:ext>
            </a:extLst>
          </p:cNvPr>
          <p:cNvSpPr txBox="1"/>
          <p:nvPr/>
        </p:nvSpPr>
        <p:spPr>
          <a:xfrm>
            <a:off x="2370677" y="4744576"/>
            <a:ext cx="532860" cy="215444"/>
          </a:xfrm>
          <a:prstGeom prst="rect">
            <a:avLst/>
          </a:prstGeom>
          <a:solidFill>
            <a:srgbClr val="C00000"/>
          </a:solidFill>
        </p:spPr>
        <p:txBody>
          <a:bodyPr wrap="square" rtlCol="0">
            <a:spAutoFit/>
          </a:bodyPr>
          <a:lstStyle/>
          <a:p>
            <a:r>
              <a:rPr lang="de-DE" sz="800" dirty="0">
                <a:solidFill>
                  <a:schemeClr val="bg1"/>
                </a:solidFill>
              </a:rPr>
              <a:t>PEA 0</a:t>
            </a:r>
            <a:endParaRPr lang="de-AT" sz="800" dirty="0">
              <a:solidFill>
                <a:schemeClr val="bg1"/>
              </a:solidFill>
            </a:endParaRPr>
          </a:p>
        </p:txBody>
      </p:sp>
    </p:spTree>
    <p:extLst>
      <p:ext uri="{BB962C8B-B14F-4D97-AF65-F5344CB8AC3E}">
        <p14:creationId xmlns:p14="http://schemas.microsoft.com/office/powerpoint/2010/main" val="27176288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683568" y="-387424"/>
            <a:ext cx="7772400" cy="1501775"/>
          </a:xfrm>
        </p:spPr>
        <p:txBody>
          <a:bodyPr>
            <a:normAutofit/>
          </a:bodyPr>
          <a:lstStyle/>
          <a:p>
            <a:pPr eaLnBrk="1" hangingPunct="1">
              <a:defRPr/>
            </a:pPr>
            <a:br>
              <a:rPr lang="de-DE" sz="2400" b="1" dirty="0">
                <a:latin typeface="Arial" charset="0"/>
                <a:cs typeface="+mj-cs"/>
              </a:rPr>
            </a:br>
            <a:r>
              <a:rPr lang="de-DE" sz="2400" b="1" dirty="0">
                <a:latin typeface="Arial" charset="0"/>
                <a:cs typeface="+mj-cs"/>
              </a:rPr>
              <a:t>           </a:t>
            </a:r>
            <a:br>
              <a:rPr lang="de-DE" sz="2400" b="1" dirty="0">
                <a:latin typeface="Arial" charset="0"/>
                <a:cs typeface="+mj-cs"/>
              </a:rPr>
            </a:br>
            <a:r>
              <a:rPr lang="de-DE" sz="2400" b="1" dirty="0">
                <a:latin typeface="Arial" charset="0"/>
                <a:cs typeface="+mj-cs"/>
              </a:rPr>
              <a:t>               </a:t>
            </a:r>
            <a:r>
              <a:rPr lang="de-DE" sz="2800" b="1" dirty="0">
                <a:solidFill>
                  <a:srgbClr val="C00000"/>
                </a:solidFill>
                <a:latin typeface="+mn-lt"/>
                <a:cs typeface="+mj-cs"/>
              </a:rPr>
              <a:t>Existentielle Situation</a:t>
            </a:r>
          </a:p>
        </p:txBody>
      </p:sp>
      <p:sp>
        <p:nvSpPr>
          <p:cNvPr id="28674" name="Rectangle 3"/>
          <p:cNvSpPr>
            <a:spLocks noGrp="1" noChangeArrowheads="1"/>
          </p:cNvSpPr>
          <p:nvPr>
            <p:ph type="body" idx="1"/>
          </p:nvPr>
        </p:nvSpPr>
        <p:spPr>
          <a:xfrm>
            <a:off x="1547664" y="1757163"/>
            <a:ext cx="8514528" cy="4495800"/>
          </a:xfrm>
        </p:spPr>
        <p:txBody>
          <a:bodyPr/>
          <a:lstStyle/>
          <a:p>
            <a:pPr algn="ctr" eaLnBrk="1" hangingPunct="1">
              <a:buFontTx/>
              <a:buNone/>
            </a:pPr>
            <a:endParaRPr lang="de-DE" dirty="0">
              <a:latin typeface="Arial" charset="0"/>
            </a:endParaRPr>
          </a:p>
          <a:p>
            <a:pPr algn="ctr" eaLnBrk="1" hangingPunct="1">
              <a:buFontTx/>
              <a:buNone/>
            </a:pPr>
            <a:endParaRPr lang="de-DE" sz="1400" dirty="0">
              <a:latin typeface="Arial" charset="0"/>
            </a:endParaRPr>
          </a:p>
          <a:p>
            <a:pPr eaLnBrk="1" hangingPunct="1">
              <a:buFontTx/>
              <a:buNone/>
            </a:pPr>
            <a:r>
              <a:rPr lang="de-DE" sz="1200" dirty="0">
                <a:latin typeface="Arial" charset="0"/>
              </a:rPr>
              <a:t>	                       </a:t>
            </a:r>
            <a:r>
              <a:rPr lang="de-DE" sz="1800" dirty="0">
                <a:latin typeface="Arial" charset="0"/>
              </a:rPr>
              <a:t>Anfragend, An-sprechend („Anspruch</a:t>
            </a:r>
            <a:r>
              <a:rPr lang="ja-JP" altLang="de-DE" sz="1800" dirty="0">
                <a:latin typeface="Arial" charset="0"/>
              </a:rPr>
              <a:t>“</a:t>
            </a:r>
            <a:r>
              <a:rPr lang="de-DE" altLang="ja-JP" sz="1800" dirty="0">
                <a:latin typeface="Arial" charset="0"/>
              </a:rPr>
              <a:t>), Fall;</a:t>
            </a:r>
            <a:r>
              <a:rPr lang="de-DE" sz="1200" dirty="0">
                <a:latin typeface="Arial" charset="0"/>
              </a:rPr>
              <a:t>						</a:t>
            </a:r>
            <a:r>
              <a:rPr lang="de-DE" sz="1800" dirty="0">
                <a:latin typeface="Arial" charset="0"/>
              </a:rPr>
              <a:t>„											„Welt</a:t>
            </a:r>
            <a:r>
              <a:rPr lang="ja-JP" altLang="de-DE" sz="1800" dirty="0">
                <a:latin typeface="Arial" charset="0"/>
              </a:rPr>
              <a:t>“</a:t>
            </a:r>
            <a:endParaRPr lang="de-DE" altLang="ja-JP" sz="1800" dirty="0">
              <a:latin typeface="Arial" charset="0"/>
            </a:endParaRPr>
          </a:p>
          <a:p>
            <a:pPr eaLnBrk="1" hangingPunct="1">
              <a:buFontTx/>
              <a:buNone/>
            </a:pPr>
            <a:r>
              <a:rPr lang="de-DE" sz="1200" dirty="0">
                <a:latin typeface="Arial" charset="0"/>
              </a:rPr>
              <a:t>                                 </a:t>
            </a:r>
          </a:p>
          <a:p>
            <a:pPr eaLnBrk="1" hangingPunct="1">
              <a:buFontTx/>
              <a:buNone/>
            </a:pPr>
            <a:r>
              <a:rPr lang="de-DE" sz="1200" dirty="0">
                <a:latin typeface="Arial" charset="0"/>
              </a:rPr>
              <a:t>    PEA 2         </a:t>
            </a:r>
            <a:r>
              <a:rPr lang="de-DE" sz="1800" dirty="0">
                <a:latin typeface="Arial" charset="0"/>
              </a:rPr>
              <a:t>Person (ICH)</a:t>
            </a:r>
            <a:r>
              <a:rPr lang="de-DE" sz="1200" dirty="0">
                <a:latin typeface="Arial" charset="0"/>
              </a:rPr>
              <a:t>				</a:t>
            </a:r>
            <a:r>
              <a:rPr lang="de-DE" sz="1800" dirty="0">
                <a:latin typeface="Arial" charset="0"/>
              </a:rPr>
              <a:t>Andere/s, Gegenüber, DU</a:t>
            </a:r>
          </a:p>
          <a:p>
            <a:pPr marL="0" indent="0" eaLnBrk="1" hangingPunct="1">
              <a:buNone/>
            </a:pPr>
            <a:r>
              <a:rPr lang="de-DE" sz="1200" dirty="0">
                <a:latin typeface="Arial" charset="0"/>
              </a:rPr>
              <a:t>					</a:t>
            </a:r>
            <a:r>
              <a:rPr lang="de-DE" sz="2800" dirty="0">
                <a:latin typeface="Arial" charset="0"/>
              </a:rPr>
              <a:t>	</a:t>
            </a:r>
            <a:r>
              <a:rPr lang="de-DE" sz="1800" dirty="0">
                <a:latin typeface="Arial" charset="0"/>
              </a:rPr>
              <a:t> </a:t>
            </a:r>
          </a:p>
          <a:p>
            <a:pPr eaLnBrk="1" hangingPunct="1">
              <a:buFontTx/>
              <a:buNone/>
            </a:pPr>
            <a:r>
              <a:rPr lang="de-DE" sz="1800" dirty="0">
                <a:latin typeface="Arial" charset="0"/>
              </a:rPr>
              <a:t>                   </a:t>
            </a:r>
            <a:r>
              <a:rPr lang="de-DE" sz="1200" dirty="0">
                <a:latin typeface="Arial" charset="0"/>
              </a:rPr>
              <a:t>PEA 3	</a:t>
            </a:r>
            <a:r>
              <a:rPr lang="de-DE" sz="2800" dirty="0">
                <a:latin typeface="Arial" charset="0"/>
              </a:rPr>
              <a:t>	</a:t>
            </a:r>
            <a:r>
              <a:rPr lang="de-DE" sz="1800" dirty="0">
                <a:latin typeface="Arial" charset="0"/>
              </a:rPr>
              <a:t> 		 </a:t>
            </a:r>
            <a:endParaRPr lang="de-DE" sz="1200" dirty="0">
              <a:latin typeface="Arial" charset="0"/>
            </a:endParaRPr>
          </a:p>
          <a:p>
            <a:pPr algn="ctr" eaLnBrk="1" hangingPunct="1">
              <a:buFontTx/>
              <a:buNone/>
            </a:pPr>
            <a:r>
              <a:rPr lang="de-DE" sz="1800" dirty="0" err="1">
                <a:latin typeface="Arial" charset="0"/>
              </a:rPr>
              <a:t>Ant-wortend</a:t>
            </a:r>
            <a:endParaRPr lang="de-DE" sz="1800" dirty="0">
              <a:latin typeface="Arial" charset="0"/>
            </a:endParaRPr>
          </a:p>
        </p:txBody>
      </p:sp>
      <p:sp>
        <p:nvSpPr>
          <p:cNvPr id="28675" name="Line 4"/>
          <p:cNvSpPr>
            <a:spLocks noChangeShapeType="1"/>
          </p:cNvSpPr>
          <p:nvPr/>
        </p:nvSpPr>
        <p:spPr bwMode="auto">
          <a:xfrm flipH="1">
            <a:off x="3203847" y="3429000"/>
            <a:ext cx="2725465" cy="0"/>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DE" dirty="0"/>
          </a:p>
        </p:txBody>
      </p:sp>
      <p:sp>
        <p:nvSpPr>
          <p:cNvPr id="28676" name="Line 5"/>
          <p:cNvSpPr>
            <a:spLocks noChangeShapeType="1"/>
          </p:cNvSpPr>
          <p:nvPr/>
        </p:nvSpPr>
        <p:spPr bwMode="auto">
          <a:xfrm>
            <a:off x="3347864" y="3831157"/>
            <a:ext cx="2448272" cy="2"/>
          </a:xfrm>
          <a:prstGeom prst="line">
            <a:avLst/>
          </a:prstGeom>
          <a:noFill/>
          <a:ln w="127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de-DE"/>
          </a:p>
        </p:txBody>
      </p:sp>
      <p:sp>
        <p:nvSpPr>
          <p:cNvPr id="28677" name="Line 8"/>
          <p:cNvSpPr>
            <a:spLocks noChangeShapeType="1"/>
          </p:cNvSpPr>
          <p:nvPr/>
        </p:nvSpPr>
        <p:spPr bwMode="auto">
          <a:xfrm flipV="1">
            <a:off x="3203846" y="4286246"/>
            <a:ext cx="2888156" cy="2"/>
          </a:xfrm>
          <a:prstGeom prst="line">
            <a:avLst/>
          </a:prstGeom>
          <a:noFill/>
          <a:ln w="1270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DE" dirty="0"/>
          </a:p>
        </p:txBody>
      </p:sp>
      <p:sp>
        <p:nvSpPr>
          <p:cNvPr id="28678" name="Oval 9"/>
          <p:cNvSpPr>
            <a:spLocks noChangeArrowheads="1"/>
          </p:cNvSpPr>
          <p:nvPr/>
        </p:nvSpPr>
        <p:spPr bwMode="auto">
          <a:xfrm>
            <a:off x="1412618" y="2132856"/>
            <a:ext cx="7672388" cy="3505200"/>
          </a:xfrm>
          <a:prstGeom prst="ellipse">
            <a:avLst/>
          </a:prstGeom>
          <a:noFill/>
          <a:ln w="127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r>
              <a:rPr lang="de-AT" dirty="0"/>
              <a:t>  </a:t>
            </a:r>
          </a:p>
          <a:p>
            <a:endParaRPr lang="de-AT" dirty="0"/>
          </a:p>
          <a:p>
            <a:endParaRPr lang="de-AT" dirty="0"/>
          </a:p>
          <a:p>
            <a:endParaRPr lang="de-AT" dirty="0"/>
          </a:p>
          <a:p>
            <a:endParaRPr lang="de-AT" dirty="0"/>
          </a:p>
          <a:p>
            <a:endParaRPr lang="de-AT" dirty="0"/>
          </a:p>
          <a:p>
            <a:endParaRPr lang="de-AT" dirty="0"/>
          </a:p>
        </p:txBody>
      </p:sp>
      <p:sp>
        <p:nvSpPr>
          <p:cNvPr id="28679" name="Runde Klammer links 13"/>
          <p:cNvSpPr>
            <a:spLocks/>
          </p:cNvSpPr>
          <p:nvPr/>
        </p:nvSpPr>
        <p:spPr bwMode="auto">
          <a:xfrm>
            <a:off x="1679008" y="3059846"/>
            <a:ext cx="1372992" cy="1365870"/>
          </a:xfrm>
          <a:prstGeom prst="leftBracket">
            <a:avLst>
              <a:gd name="adj" fmla="val 50000"/>
            </a:avLst>
          </a:pr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lstStyle/>
          <a:p>
            <a:endParaRPr lang="de-AT"/>
          </a:p>
        </p:txBody>
      </p:sp>
      <p:cxnSp>
        <p:nvCxnSpPr>
          <p:cNvPr id="28680" name="Gerade Verbindung 15"/>
          <p:cNvCxnSpPr>
            <a:cxnSpLocks noChangeShapeType="1"/>
          </p:cNvCxnSpPr>
          <p:nvPr/>
        </p:nvCxnSpPr>
        <p:spPr bwMode="auto">
          <a:xfrm rot="5400000">
            <a:off x="2944050" y="3069486"/>
            <a:ext cx="214313" cy="158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cxnSp>
      <p:cxnSp>
        <p:nvCxnSpPr>
          <p:cNvPr id="28681" name="Gerade Verbindung 17"/>
          <p:cNvCxnSpPr>
            <a:cxnSpLocks noChangeShapeType="1"/>
          </p:cNvCxnSpPr>
          <p:nvPr/>
        </p:nvCxnSpPr>
        <p:spPr bwMode="auto">
          <a:xfrm>
            <a:off x="1412618" y="3643313"/>
            <a:ext cx="266390"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cxnSp>
      <p:cxnSp>
        <p:nvCxnSpPr>
          <p:cNvPr id="28682" name="Gerade Verbindung 19"/>
          <p:cNvCxnSpPr>
            <a:cxnSpLocks noChangeShapeType="1"/>
            <a:endCxn id="28679" idx="2"/>
          </p:cNvCxnSpPr>
          <p:nvPr/>
        </p:nvCxnSpPr>
        <p:spPr bwMode="auto">
          <a:xfrm flipV="1">
            <a:off x="3050413" y="4425716"/>
            <a:ext cx="1587" cy="19508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cxnSp>
      <p:sp>
        <p:nvSpPr>
          <p:cNvPr id="13" name="Textfeld 12">
            <a:extLst>
              <a:ext uri="{FF2B5EF4-FFF2-40B4-BE49-F238E27FC236}">
                <a16:creationId xmlns:a16="http://schemas.microsoft.com/office/drawing/2014/main" id="{B34590CB-EE21-C6BE-F305-2A75C5862A7E}"/>
              </a:ext>
            </a:extLst>
          </p:cNvPr>
          <p:cNvSpPr txBox="1"/>
          <p:nvPr/>
        </p:nvSpPr>
        <p:spPr>
          <a:xfrm>
            <a:off x="3133224" y="2577342"/>
            <a:ext cx="1072934" cy="553998"/>
          </a:xfrm>
          <a:prstGeom prst="rect">
            <a:avLst/>
          </a:prstGeom>
          <a:noFill/>
        </p:spPr>
        <p:txBody>
          <a:bodyPr wrap="square" rtlCol="0">
            <a:spAutoFit/>
          </a:bodyPr>
          <a:lstStyle/>
          <a:p>
            <a:endParaRPr lang="de-DE" dirty="0">
              <a:latin typeface="Arial" charset="0"/>
            </a:endParaRPr>
          </a:p>
          <a:p>
            <a:r>
              <a:rPr lang="de-DE" sz="1200" dirty="0">
                <a:latin typeface="Arial" charset="0"/>
              </a:rPr>
              <a:t>PEA1</a:t>
            </a:r>
            <a:endParaRPr lang="de-AT" sz="1200" dirty="0"/>
          </a:p>
        </p:txBody>
      </p:sp>
      <p:sp>
        <p:nvSpPr>
          <p:cNvPr id="14" name="Textfeld 13">
            <a:extLst>
              <a:ext uri="{FF2B5EF4-FFF2-40B4-BE49-F238E27FC236}">
                <a16:creationId xmlns:a16="http://schemas.microsoft.com/office/drawing/2014/main" id="{408D6F3F-9241-819B-6F38-A17B8AA8E9B1}"/>
              </a:ext>
            </a:extLst>
          </p:cNvPr>
          <p:cNvSpPr txBox="1"/>
          <p:nvPr/>
        </p:nvSpPr>
        <p:spPr>
          <a:xfrm>
            <a:off x="3779912" y="3804694"/>
            <a:ext cx="2016224"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In-der Welt-Sein         </a:t>
            </a:r>
            <a:endParaRPr lang="de-AT" dirty="0">
              <a:latin typeface="Arial" panose="020B0604020202020204" pitchFamily="34" charset="0"/>
              <a:cs typeface="Arial" panose="020B0604020202020204" pitchFamily="34" charset="0"/>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EDC14-37ED-E6EB-EF23-4C1DB63DB05D}"/>
            </a:ext>
          </a:extLst>
        </p:cNvPr>
        <p:cNvGrpSpPr/>
        <p:nvPr/>
      </p:nvGrpSpPr>
      <p:grpSpPr>
        <a:xfrm>
          <a:off x="0" y="0"/>
          <a:ext cx="0" cy="0"/>
          <a:chOff x="0" y="0"/>
          <a:chExt cx="0" cy="0"/>
        </a:xfrm>
      </p:grpSpPr>
      <p:sp>
        <p:nvSpPr>
          <p:cNvPr id="53250" name="Rectangle 2">
            <a:extLst>
              <a:ext uri="{FF2B5EF4-FFF2-40B4-BE49-F238E27FC236}">
                <a16:creationId xmlns:a16="http://schemas.microsoft.com/office/drawing/2014/main" id="{66ADDA77-3452-61A5-7611-3935223455A0}"/>
              </a:ext>
            </a:extLst>
          </p:cNvPr>
          <p:cNvSpPr>
            <a:spLocks noGrp="1" noRot="1" noChangeArrowheads="1"/>
          </p:cNvSpPr>
          <p:nvPr>
            <p:ph type="title"/>
          </p:nvPr>
        </p:nvSpPr>
        <p:spPr>
          <a:xfrm>
            <a:off x="539552" y="260648"/>
            <a:ext cx="8153400" cy="990600"/>
          </a:xfrm>
        </p:spPr>
        <p:txBody>
          <a:bodyPr>
            <a:noAutofit/>
          </a:bodyPr>
          <a:lstStyle/>
          <a:p>
            <a:pPr algn="ctr" eaLnBrk="1" hangingPunct="1">
              <a:defRPr/>
            </a:pPr>
            <a:r>
              <a:rPr lang="de-AT" sz="2800" b="1" dirty="0">
                <a:solidFill>
                  <a:srgbClr val="C00000"/>
                </a:solidFill>
              </a:rPr>
              <a:t>Biographische Existenzanalyse – </a:t>
            </a:r>
            <a:br>
              <a:rPr lang="de-AT" sz="2800" b="1" dirty="0">
                <a:solidFill>
                  <a:srgbClr val="C00000"/>
                </a:solidFill>
              </a:rPr>
            </a:br>
            <a:r>
              <a:rPr lang="de-AT" sz="2800" b="1" dirty="0">
                <a:solidFill>
                  <a:srgbClr val="C00000"/>
                </a:solidFill>
              </a:rPr>
              <a:t>BEA</a:t>
            </a:r>
          </a:p>
        </p:txBody>
      </p:sp>
      <p:sp>
        <p:nvSpPr>
          <p:cNvPr id="53251" name="Rectangle 3">
            <a:extLst>
              <a:ext uri="{FF2B5EF4-FFF2-40B4-BE49-F238E27FC236}">
                <a16:creationId xmlns:a16="http://schemas.microsoft.com/office/drawing/2014/main" id="{2D0AA8BA-8EC0-AB25-DFE9-8D5E0C40D98E}"/>
              </a:ext>
            </a:extLst>
          </p:cNvPr>
          <p:cNvSpPr>
            <a:spLocks noGrp="1" noChangeArrowheads="1"/>
          </p:cNvSpPr>
          <p:nvPr>
            <p:ph idx="1"/>
          </p:nvPr>
        </p:nvSpPr>
        <p:spPr>
          <a:xfrm>
            <a:off x="900113" y="1268413"/>
            <a:ext cx="7329487" cy="4598987"/>
          </a:xfrm>
          <a:ln cap="rnd">
            <a:solidFill>
              <a:schemeClr val="tx1"/>
            </a:solidFill>
            <a:prstDash val="sysDot"/>
          </a:ln>
        </p:spPr>
        <p:txBody>
          <a:bodyPr/>
          <a:lstStyle/>
          <a:p>
            <a:pPr eaLnBrk="1" hangingPunct="1">
              <a:buFont typeface="Wingdings" pitchFamily="2" charset="2"/>
              <a:buNone/>
              <a:defRPr/>
            </a:pPr>
            <a:endParaRPr lang="de-AT" dirty="0"/>
          </a:p>
        </p:txBody>
      </p:sp>
      <p:sp>
        <p:nvSpPr>
          <p:cNvPr id="46084" name="Line 4">
            <a:extLst>
              <a:ext uri="{FF2B5EF4-FFF2-40B4-BE49-F238E27FC236}">
                <a16:creationId xmlns:a16="http://schemas.microsoft.com/office/drawing/2014/main" id="{00817B07-7201-09E5-0F95-0654ADE35A2A}"/>
              </a:ext>
            </a:extLst>
          </p:cNvPr>
          <p:cNvSpPr>
            <a:spLocks noChangeShapeType="1"/>
          </p:cNvSpPr>
          <p:nvPr/>
        </p:nvSpPr>
        <p:spPr bwMode="auto">
          <a:xfrm>
            <a:off x="3563938" y="3357563"/>
            <a:ext cx="2016125" cy="0"/>
          </a:xfrm>
          <a:prstGeom prst="line">
            <a:avLst/>
          </a:prstGeom>
          <a:noFill/>
          <a:ln w="9525">
            <a:solidFill>
              <a:schemeClr val="tx1"/>
            </a:solidFill>
            <a:round/>
            <a:headEnd/>
            <a:tailEnd/>
          </a:ln>
        </p:spPr>
        <p:txBody>
          <a:bodyPr/>
          <a:lstStyle/>
          <a:p>
            <a:endParaRPr lang="de-AT"/>
          </a:p>
        </p:txBody>
      </p:sp>
      <p:sp>
        <p:nvSpPr>
          <p:cNvPr id="46085" name="Line 5">
            <a:extLst>
              <a:ext uri="{FF2B5EF4-FFF2-40B4-BE49-F238E27FC236}">
                <a16:creationId xmlns:a16="http://schemas.microsoft.com/office/drawing/2014/main" id="{D7675A0A-FE1E-DAA3-6BE6-F18BA161E940}"/>
              </a:ext>
            </a:extLst>
          </p:cNvPr>
          <p:cNvSpPr>
            <a:spLocks noChangeShapeType="1"/>
          </p:cNvSpPr>
          <p:nvPr/>
        </p:nvSpPr>
        <p:spPr bwMode="auto">
          <a:xfrm flipV="1">
            <a:off x="3563938" y="2349500"/>
            <a:ext cx="1079500" cy="1008063"/>
          </a:xfrm>
          <a:prstGeom prst="line">
            <a:avLst/>
          </a:prstGeom>
          <a:noFill/>
          <a:ln w="9525">
            <a:solidFill>
              <a:schemeClr val="tx1"/>
            </a:solidFill>
            <a:round/>
            <a:headEnd/>
            <a:tailEnd/>
          </a:ln>
        </p:spPr>
        <p:txBody>
          <a:bodyPr/>
          <a:lstStyle/>
          <a:p>
            <a:endParaRPr lang="de-AT"/>
          </a:p>
        </p:txBody>
      </p:sp>
      <p:sp>
        <p:nvSpPr>
          <p:cNvPr id="46086" name="Line 6">
            <a:extLst>
              <a:ext uri="{FF2B5EF4-FFF2-40B4-BE49-F238E27FC236}">
                <a16:creationId xmlns:a16="http://schemas.microsoft.com/office/drawing/2014/main" id="{64114B39-5752-22DC-6587-C5B841DC659F}"/>
              </a:ext>
            </a:extLst>
          </p:cNvPr>
          <p:cNvSpPr>
            <a:spLocks noChangeShapeType="1"/>
          </p:cNvSpPr>
          <p:nvPr/>
        </p:nvSpPr>
        <p:spPr bwMode="auto">
          <a:xfrm>
            <a:off x="4643438" y="2349500"/>
            <a:ext cx="936625" cy="1008063"/>
          </a:xfrm>
          <a:prstGeom prst="line">
            <a:avLst/>
          </a:prstGeom>
          <a:noFill/>
          <a:ln w="9525">
            <a:solidFill>
              <a:schemeClr val="tx1"/>
            </a:solidFill>
            <a:round/>
            <a:headEnd/>
            <a:tailEnd/>
          </a:ln>
        </p:spPr>
        <p:txBody>
          <a:bodyPr/>
          <a:lstStyle/>
          <a:p>
            <a:endParaRPr lang="de-AT"/>
          </a:p>
        </p:txBody>
      </p:sp>
      <p:sp>
        <p:nvSpPr>
          <p:cNvPr id="46087" name="Line 7">
            <a:extLst>
              <a:ext uri="{FF2B5EF4-FFF2-40B4-BE49-F238E27FC236}">
                <a16:creationId xmlns:a16="http://schemas.microsoft.com/office/drawing/2014/main" id="{952A301E-6B90-10F1-7547-A32D9F9F882B}"/>
              </a:ext>
            </a:extLst>
          </p:cNvPr>
          <p:cNvSpPr>
            <a:spLocks noChangeShapeType="1"/>
          </p:cNvSpPr>
          <p:nvPr/>
        </p:nvSpPr>
        <p:spPr bwMode="auto">
          <a:xfrm>
            <a:off x="3708400" y="5516563"/>
            <a:ext cx="1511300" cy="0"/>
          </a:xfrm>
          <a:prstGeom prst="line">
            <a:avLst/>
          </a:prstGeom>
          <a:noFill/>
          <a:ln w="9525">
            <a:solidFill>
              <a:schemeClr val="tx1"/>
            </a:solidFill>
            <a:round/>
            <a:headEnd/>
            <a:tailEnd/>
          </a:ln>
        </p:spPr>
        <p:txBody>
          <a:bodyPr/>
          <a:lstStyle/>
          <a:p>
            <a:endParaRPr lang="de-AT"/>
          </a:p>
        </p:txBody>
      </p:sp>
      <p:sp>
        <p:nvSpPr>
          <p:cNvPr id="46088" name="Line 8">
            <a:extLst>
              <a:ext uri="{FF2B5EF4-FFF2-40B4-BE49-F238E27FC236}">
                <a16:creationId xmlns:a16="http://schemas.microsoft.com/office/drawing/2014/main" id="{7FAF0F1F-5E0D-2E5D-81C7-627F287692CB}"/>
              </a:ext>
            </a:extLst>
          </p:cNvPr>
          <p:cNvSpPr>
            <a:spLocks noChangeShapeType="1"/>
          </p:cNvSpPr>
          <p:nvPr/>
        </p:nvSpPr>
        <p:spPr bwMode="auto">
          <a:xfrm flipV="1">
            <a:off x="3708400" y="4581525"/>
            <a:ext cx="935038" cy="935038"/>
          </a:xfrm>
          <a:prstGeom prst="line">
            <a:avLst/>
          </a:prstGeom>
          <a:noFill/>
          <a:ln w="9525">
            <a:solidFill>
              <a:schemeClr val="tx1"/>
            </a:solidFill>
            <a:round/>
            <a:headEnd/>
            <a:tailEnd/>
          </a:ln>
        </p:spPr>
        <p:txBody>
          <a:bodyPr/>
          <a:lstStyle/>
          <a:p>
            <a:endParaRPr lang="de-AT"/>
          </a:p>
        </p:txBody>
      </p:sp>
      <p:sp>
        <p:nvSpPr>
          <p:cNvPr id="46089" name="Line 9">
            <a:extLst>
              <a:ext uri="{FF2B5EF4-FFF2-40B4-BE49-F238E27FC236}">
                <a16:creationId xmlns:a16="http://schemas.microsoft.com/office/drawing/2014/main" id="{369F9815-59D7-8B98-5709-47400B901345}"/>
              </a:ext>
            </a:extLst>
          </p:cNvPr>
          <p:cNvSpPr>
            <a:spLocks noChangeShapeType="1"/>
          </p:cNvSpPr>
          <p:nvPr/>
        </p:nvSpPr>
        <p:spPr bwMode="auto">
          <a:xfrm>
            <a:off x="4643438" y="4581525"/>
            <a:ext cx="865187" cy="935038"/>
          </a:xfrm>
          <a:prstGeom prst="line">
            <a:avLst/>
          </a:prstGeom>
          <a:noFill/>
          <a:ln w="9525">
            <a:solidFill>
              <a:schemeClr val="tx1"/>
            </a:solidFill>
            <a:round/>
            <a:headEnd/>
            <a:tailEnd/>
          </a:ln>
        </p:spPr>
        <p:txBody>
          <a:bodyPr/>
          <a:lstStyle/>
          <a:p>
            <a:endParaRPr lang="de-AT"/>
          </a:p>
        </p:txBody>
      </p:sp>
      <p:sp>
        <p:nvSpPr>
          <p:cNvPr id="46090" name="Line 10">
            <a:extLst>
              <a:ext uri="{FF2B5EF4-FFF2-40B4-BE49-F238E27FC236}">
                <a16:creationId xmlns:a16="http://schemas.microsoft.com/office/drawing/2014/main" id="{B5F09119-A5DD-A694-555C-A620C683902C}"/>
              </a:ext>
            </a:extLst>
          </p:cNvPr>
          <p:cNvSpPr>
            <a:spLocks noChangeShapeType="1"/>
          </p:cNvSpPr>
          <p:nvPr/>
        </p:nvSpPr>
        <p:spPr bwMode="auto">
          <a:xfrm>
            <a:off x="4643438" y="2420938"/>
            <a:ext cx="0" cy="2160587"/>
          </a:xfrm>
          <a:prstGeom prst="line">
            <a:avLst/>
          </a:prstGeom>
          <a:noFill/>
          <a:ln w="9525" cap="rnd">
            <a:solidFill>
              <a:schemeClr val="tx1"/>
            </a:solidFill>
            <a:prstDash val="sysDot"/>
            <a:round/>
            <a:headEnd/>
            <a:tailEnd/>
          </a:ln>
        </p:spPr>
        <p:txBody>
          <a:bodyPr/>
          <a:lstStyle/>
          <a:p>
            <a:endParaRPr lang="de-AT"/>
          </a:p>
        </p:txBody>
      </p:sp>
      <p:sp>
        <p:nvSpPr>
          <p:cNvPr id="46091" name="Line 11">
            <a:extLst>
              <a:ext uri="{FF2B5EF4-FFF2-40B4-BE49-F238E27FC236}">
                <a16:creationId xmlns:a16="http://schemas.microsoft.com/office/drawing/2014/main" id="{F3114C47-9253-EBF7-0F0F-99723753B7F2}"/>
              </a:ext>
            </a:extLst>
          </p:cNvPr>
          <p:cNvSpPr>
            <a:spLocks noChangeShapeType="1"/>
          </p:cNvSpPr>
          <p:nvPr/>
        </p:nvSpPr>
        <p:spPr bwMode="auto">
          <a:xfrm>
            <a:off x="3708400" y="5516563"/>
            <a:ext cx="1800225" cy="0"/>
          </a:xfrm>
          <a:prstGeom prst="line">
            <a:avLst/>
          </a:prstGeom>
          <a:noFill/>
          <a:ln w="9525">
            <a:solidFill>
              <a:schemeClr val="tx1"/>
            </a:solidFill>
            <a:round/>
            <a:headEnd/>
            <a:tailEnd/>
          </a:ln>
        </p:spPr>
        <p:txBody>
          <a:bodyPr/>
          <a:lstStyle/>
          <a:p>
            <a:endParaRPr lang="de-AT"/>
          </a:p>
        </p:txBody>
      </p:sp>
      <p:sp>
        <p:nvSpPr>
          <p:cNvPr id="46092" name="Line 12">
            <a:extLst>
              <a:ext uri="{FF2B5EF4-FFF2-40B4-BE49-F238E27FC236}">
                <a16:creationId xmlns:a16="http://schemas.microsoft.com/office/drawing/2014/main" id="{DDC3A610-4CC6-7E3A-C3F0-C8408496FC8C}"/>
              </a:ext>
            </a:extLst>
          </p:cNvPr>
          <p:cNvSpPr>
            <a:spLocks noChangeShapeType="1"/>
          </p:cNvSpPr>
          <p:nvPr/>
        </p:nvSpPr>
        <p:spPr bwMode="auto">
          <a:xfrm flipH="1" flipV="1">
            <a:off x="3563888" y="3356992"/>
            <a:ext cx="144016" cy="2160240"/>
          </a:xfrm>
          <a:prstGeom prst="line">
            <a:avLst/>
          </a:prstGeom>
          <a:noFill/>
          <a:ln w="9525">
            <a:pattFill prst="pct5">
              <a:fgClr>
                <a:srgbClr val="000000"/>
              </a:fgClr>
              <a:bgClr>
                <a:srgbClr val="FFFFFF"/>
              </a:bgClr>
            </a:pattFill>
            <a:round/>
            <a:headEnd/>
            <a:tailEnd/>
          </a:ln>
        </p:spPr>
        <p:txBody>
          <a:bodyPr/>
          <a:lstStyle/>
          <a:p>
            <a:endParaRPr lang="de-AT"/>
          </a:p>
        </p:txBody>
      </p:sp>
      <p:sp>
        <p:nvSpPr>
          <p:cNvPr id="46093" name="Line 13">
            <a:extLst>
              <a:ext uri="{FF2B5EF4-FFF2-40B4-BE49-F238E27FC236}">
                <a16:creationId xmlns:a16="http://schemas.microsoft.com/office/drawing/2014/main" id="{E3397608-C741-029A-C60D-A227C0E63518}"/>
              </a:ext>
            </a:extLst>
          </p:cNvPr>
          <p:cNvSpPr>
            <a:spLocks noChangeShapeType="1"/>
          </p:cNvSpPr>
          <p:nvPr/>
        </p:nvSpPr>
        <p:spPr bwMode="auto">
          <a:xfrm flipH="1">
            <a:off x="5508625" y="3357563"/>
            <a:ext cx="71438" cy="2159000"/>
          </a:xfrm>
          <a:prstGeom prst="line">
            <a:avLst/>
          </a:prstGeom>
          <a:noFill/>
          <a:ln w="9525">
            <a:solidFill>
              <a:schemeClr val="tx1"/>
            </a:solidFill>
            <a:round/>
            <a:headEnd/>
            <a:tailEnd/>
          </a:ln>
        </p:spPr>
        <p:txBody>
          <a:bodyPr/>
          <a:lstStyle/>
          <a:p>
            <a:endParaRPr lang="de-AT"/>
          </a:p>
        </p:txBody>
      </p:sp>
      <p:sp>
        <p:nvSpPr>
          <p:cNvPr id="46094" name="Text Box 14">
            <a:extLst>
              <a:ext uri="{FF2B5EF4-FFF2-40B4-BE49-F238E27FC236}">
                <a16:creationId xmlns:a16="http://schemas.microsoft.com/office/drawing/2014/main" id="{2B62DFE1-6A25-3694-80A1-F5E189D22AAA}"/>
              </a:ext>
            </a:extLst>
          </p:cNvPr>
          <p:cNvSpPr txBox="1">
            <a:spLocks noChangeArrowheads="1"/>
          </p:cNvSpPr>
          <p:nvPr/>
        </p:nvSpPr>
        <p:spPr bwMode="auto">
          <a:xfrm>
            <a:off x="1835150" y="3213100"/>
            <a:ext cx="1609725" cy="304800"/>
          </a:xfrm>
          <a:prstGeom prst="rect">
            <a:avLst/>
          </a:prstGeom>
          <a:noFill/>
          <a:ln w="9525">
            <a:noFill/>
            <a:miter lim="800000"/>
            <a:headEnd/>
            <a:tailEnd/>
          </a:ln>
        </p:spPr>
        <p:txBody>
          <a:bodyPr wrap="none">
            <a:spAutoFit/>
          </a:bodyPr>
          <a:lstStyle/>
          <a:p>
            <a:r>
              <a:rPr lang="de-AT" sz="1400"/>
              <a:t>Deskription – PEA0</a:t>
            </a:r>
          </a:p>
        </p:txBody>
      </p:sp>
      <p:sp>
        <p:nvSpPr>
          <p:cNvPr id="46095" name="Text Box 15">
            <a:extLst>
              <a:ext uri="{FF2B5EF4-FFF2-40B4-BE49-F238E27FC236}">
                <a16:creationId xmlns:a16="http://schemas.microsoft.com/office/drawing/2014/main" id="{2AECB58F-7139-235F-329D-558B6183A4CA}"/>
              </a:ext>
            </a:extLst>
          </p:cNvPr>
          <p:cNvSpPr txBox="1">
            <a:spLocks noChangeArrowheads="1"/>
          </p:cNvSpPr>
          <p:nvPr/>
        </p:nvSpPr>
        <p:spPr bwMode="auto">
          <a:xfrm>
            <a:off x="4356100" y="2541588"/>
            <a:ext cx="606425" cy="304800"/>
          </a:xfrm>
          <a:prstGeom prst="rect">
            <a:avLst/>
          </a:prstGeom>
          <a:noFill/>
          <a:ln w="9525">
            <a:noFill/>
            <a:miter lim="800000"/>
            <a:headEnd/>
            <a:tailEnd/>
          </a:ln>
        </p:spPr>
        <p:txBody>
          <a:bodyPr wrap="none">
            <a:spAutoFit/>
          </a:bodyPr>
          <a:lstStyle/>
          <a:p>
            <a:r>
              <a:rPr lang="de-AT" sz="1400"/>
              <a:t>PEA2</a:t>
            </a:r>
          </a:p>
        </p:txBody>
      </p:sp>
      <p:sp>
        <p:nvSpPr>
          <p:cNvPr id="46096" name="Text Box 16">
            <a:extLst>
              <a:ext uri="{FF2B5EF4-FFF2-40B4-BE49-F238E27FC236}">
                <a16:creationId xmlns:a16="http://schemas.microsoft.com/office/drawing/2014/main" id="{9F79475B-6ECE-5F8E-C15C-CE0A5BFCD50B}"/>
              </a:ext>
            </a:extLst>
          </p:cNvPr>
          <p:cNvSpPr txBox="1">
            <a:spLocks noChangeArrowheads="1"/>
          </p:cNvSpPr>
          <p:nvPr/>
        </p:nvSpPr>
        <p:spPr bwMode="auto">
          <a:xfrm>
            <a:off x="5703888" y="3219450"/>
            <a:ext cx="1481137" cy="304800"/>
          </a:xfrm>
          <a:prstGeom prst="rect">
            <a:avLst/>
          </a:prstGeom>
          <a:noFill/>
          <a:ln w="9525">
            <a:noFill/>
            <a:miter lim="800000"/>
            <a:headEnd/>
            <a:tailEnd/>
          </a:ln>
        </p:spPr>
        <p:txBody>
          <a:bodyPr wrap="none">
            <a:spAutoFit/>
          </a:bodyPr>
          <a:lstStyle/>
          <a:p>
            <a:r>
              <a:rPr lang="de-AT" sz="1400"/>
              <a:t>PEA 3 - Handlung</a:t>
            </a:r>
          </a:p>
        </p:txBody>
      </p:sp>
      <p:sp>
        <p:nvSpPr>
          <p:cNvPr id="46097" name="Text Box 17">
            <a:extLst>
              <a:ext uri="{FF2B5EF4-FFF2-40B4-BE49-F238E27FC236}">
                <a16:creationId xmlns:a16="http://schemas.microsoft.com/office/drawing/2014/main" id="{B72E00AE-96A6-6997-3A9C-63ADF29E30A3}"/>
              </a:ext>
            </a:extLst>
          </p:cNvPr>
          <p:cNvSpPr txBox="1">
            <a:spLocks noChangeArrowheads="1"/>
          </p:cNvSpPr>
          <p:nvPr/>
        </p:nvSpPr>
        <p:spPr bwMode="auto">
          <a:xfrm>
            <a:off x="3851275" y="2932113"/>
            <a:ext cx="847725" cy="304800"/>
          </a:xfrm>
          <a:prstGeom prst="rect">
            <a:avLst/>
          </a:prstGeom>
          <a:noFill/>
          <a:ln w="9525">
            <a:noFill/>
            <a:miter lim="800000"/>
            <a:headEnd/>
            <a:tailEnd/>
          </a:ln>
        </p:spPr>
        <p:txBody>
          <a:bodyPr>
            <a:spAutoFit/>
          </a:bodyPr>
          <a:lstStyle/>
          <a:p>
            <a:r>
              <a:rPr lang="de-AT" sz="1400"/>
              <a:t>PEA 1</a:t>
            </a:r>
          </a:p>
        </p:txBody>
      </p:sp>
      <p:sp>
        <p:nvSpPr>
          <p:cNvPr id="46098" name="Text Box 18">
            <a:extLst>
              <a:ext uri="{FF2B5EF4-FFF2-40B4-BE49-F238E27FC236}">
                <a16:creationId xmlns:a16="http://schemas.microsoft.com/office/drawing/2014/main" id="{04CFE579-263B-2BF7-DD32-A0FE286EFA10}"/>
              </a:ext>
            </a:extLst>
          </p:cNvPr>
          <p:cNvSpPr txBox="1">
            <a:spLocks noChangeArrowheads="1"/>
          </p:cNvSpPr>
          <p:nvPr/>
        </p:nvSpPr>
        <p:spPr bwMode="auto">
          <a:xfrm>
            <a:off x="4408488" y="2043113"/>
            <a:ext cx="587375" cy="336550"/>
          </a:xfrm>
          <a:prstGeom prst="rect">
            <a:avLst/>
          </a:prstGeom>
          <a:noFill/>
          <a:ln w="9525">
            <a:noFill/>
            <a:miter lim="800000"/>
            <a:headEnd/>
            <a:tailEnd/>
          </a:ln>
        </p:spPr>
        <p:txBody>
          <a:bodyPr wrap="none">
            <a:spAutoFit/>
          </a:bodyPr>
          <a:lstStyle/>
          <a:p>
            <a:r>
              <a:rPr lang="de-AT" sz="1600" b="1"/>
              <a:t>PEA</a:t>
            </a:r>
          </a:p>
        </p:txBody>
      </p:sp>
      <p:sp>
        <p:nvSpPr>
          <p:cNvPr id="46099" name="Text Box 19">
            <a:extLst>
              <a:ext uri="{FF2B5EF4-FFF2-40B4-BE49-F238E27FC236}">
                <a16:creationId xmlns:a16="http://schemas.microsoft.com/office/drawing/2014/main" id="{7BAFC1EF-4F9A-9DF7-EA21-51F6B95A9F7D}"/>
              </a:ext>
            </a:extLst>
          </p:cNvPr>
          <p:cNvSpPr txBox="1">
            <a:spLocks noChangeArrowheads="1"/>
          </p:cNvSpPr>
          <p:nvPr/>
        </p:nvSpPr>
        <p:spPr bwMode="auto">
          <a:xfrm>
            <a:off x="4284663" y="4581525"/>
            <a:ext cx="876300" cy="304800"/>
          </a:xfrm>
          <a:prstGeom prst="rect">
            <a:avLst/>
          </a:prstGeom>
          <a:noFill/>
          <a:ln w="9525">
            <a:noFill/>
            <a:miter lim="800000"/>
            <a:headEnd/>
            <a:tailEnd/>
          </a:ln>
        </p:spPr>
        <p:txBody>
          <a:bodyPr>
            <a:spAutoFit/>
          </a:bodyPr>
          <a:lstStyle/>
          <a:p>
            <a:r>
              <a:rPr lang="de-AT" sz="1400">
                <a:solidFill>
                  <a:schemeClr val="hlink"/>
                </a:solidFill>
              </a:rPr>
              <a:t>BEA 2</a:t>
            </a:r>
          </a:p>
        </p:txBody>
      </p:sp>
      <p:sp>
        <p:nvSpPr>
          <p:cNvPr id="46100" name="Text Box 20">
            <a:extLst>
              <a:ext uri="{FF2B5EF4-FFF2-40B4-BE49-F238E27FC236}">
                <a16:creationId xmlns:a16="http://schemas.microsoft.com/office/drawing/2014/main" id="{6AAE64AD-83F4-5223-0745-DBB98D9F2112}"/>
              </a:ext>
            </a:extLst>
          </p:cNvPr>
          <p:cNvSpPr txBox="1">
            <a:spLocks noChangeArrowheads="1"/>
          </p:cNvSpPr>
          <p:nvPr/>
        </p:nvSpPr>
        <p:spPr bwMode="auto">
          <a:xfrm>
            <a:off x="4067175" y="5013325"/>
            <a:ext cx="184150" cy="366713"/>
          </a:xfrm>
          <a:prstGeom prst="rect">
            <a:avLst/>
          </a:prstGeom>
          <a:noFill/>
          <a:ln w="9525">
            <a:noFill/>
            <a:miter lim="800000"/>
            <a:headEnd/>
            <a:tailEnd/>
          </a:ln>
        </p:spPr>
        <p:txBody>
          <a:bodyPr wrap="none">
            <a:spAutoFit/>
          </a:bodyPr>
          <a:lstStyle/>
          <a:p>
            <a:endParaRPr lang="de-AT"/>
          </a:p>
        </p:txBody>
      </p:sp>
      <p:sp>
        <p:nvSpPr>
          <p:cNvPr id="46101" name="Text Box 21">
            <a:extLst>
              <a:ext uri="{FF2B5EF4-FFF2-40B4-BE49-F238E27FC236}">
                <a16:creationId xmlns:a16="http://schemas.microsoft.com/office/drawing/2014/main" id="{AEF22701-5401-84E3-9A31-6F3F6BF510B6}"/>
              </a:ext>
            </a:extLst>
          </p:cNvPr>
          <p:cNvSpPr txBox="1">
            <a:spLocks noChangeArrowheads="1"/>
          </p:cNvSpPr>
          <p:nvPr/>
        </p:nvSpPr>
        <p:spPr bwMode="auto">
          <a:xfrm>
            <a:off x="4048125" y="4875213"/>
            <a:ext cx="660400" cy="304800"/>
          </a:xfrm>
          <a:prstGeom prst="rect">
            <a:avLst/>
          </a:prstGeom>
          <a:noFill/>
          <a:ln w="9525">
            <a:noFill/>
            <a:miter lim="800000"/>
            <a:headEnd/>
            <a:tailEnd/>
          </a:ln>
        </p:spPr>
        <p:txBody>
          <a:bodyPr wrap="none">
            <a:spAutoFit/>
          </a:bodyPr>
          <a:lstStyle/>
          <a:p>
            <a:r>
              <a:rPr lang="de-AT" sz="1400">
                <a:solidFill>
                  <a:schemeClr val="hlink"/>
                </a:solidFill>
              </a:rPr>
              <a:t>BEA 1</a:t>
            </a:r>
          </a:p>
        </p:txBody>
      </p:sp>
      <p:sp>
        <p:nvSpPr>
          <p:cNvPr id="46102" name="Text Box 22">
            <a:extLst>
              <a:ext uri="{FF2B5EF4-FFF2-40B4-BE49-F238E27FC236}">
                <a16:creationId xmlns:a16="http://schemas.microsoft.com/office/drawing/2014/main" id="{F56DA74F-1804-9718-2860-D287E5DE8D3E}"/>
              </a:ext>
            </a:extLst>
          </p:cNvPr>
          <p:cNvSpPr txBox="1">
            <a:spLocks noChangeArrowheads="1"/>
          </p:cNvSpPr>
          <p:nvPr/>
        </p:nvSpPr>
        <p:spPr bwMode="auto">
          <a:xfrm>
            <a:off x="5559425" y="5380038"/>
            <a:ext cx="1390650" cy="304800"/>
          </a:xfrm>
          <a:prstGeom prst="rect">
            <a:avLst/>
          </a:prstGeom>
          <a:noFill/>
          <a:ln w="9525">
            <a:noFill/>
            <a:miter lim="800000"/>
            <a:headEnd/>
            <a:tailEnd/>
          </a:ln>
        </p:spPr>
        <p:txBody>
          <a:bodyPr wrap="none">
            <a:spAutoFit/>
          </a:bodyPr>
          <a:lstStyle/>
          <a:p>
            <a:r>
              <a:rPr lang="de-AT" sz="1400">
                <a:solidFill>
                  <a:schemeClr val="hlink"/>
                </a:solidFill>
              </a:rPr>
              <a:t>BEA 3 - Ausstieg</a:t>
            </a:r>
          </a:p>
        </p:txBody>
      </p:sp>
      <p:sp>
        <p:nvSpPr>
          <p:cNvPr id="46103" name="Text Box 23">
            <a:extLst>
              <a:ext uri="{FF2B5EF4-FFF2-40B4-BE49-F238E27FC236}">
                <a16:creationId xmlns:a16="http://schemas.microsoft.com/office/drawing/2014/main" id="{DCA505DC-E7D1-61C8-0BBE-C868CA419937}"/>
              </a:ext>
            </a:extLst>
          </p:cNvPr>
          <p:cNvSpPr txBox="1">
            <a:spLocks noChangeArrowheads="1"/>
          </p:cNvSpPr>
          <p:nvPr/>
        </p:nvSpPr>
        <p:spPr bwMode="auto">
          <a:xfrm>
            <a:off x="1979613" y="5300663"/>
            <a:ext cx="2528887" cy="304800"/>
          </a:xfrm>
          <a:prstGeom prst="rect">
            <a:avLst/>
          </a:prstGeom>
          <a:noFill/>
          <a:ln w="9525">
            <a:noFill/>
            <a:miter lim="800000"/>
            <a:headEnd/>
            <a:tailEnd/>
          </a:ln>
        </p:spPr>
        <p:txBody>
          <a:bodyPr>
            <a:spAutoFit/>
          </a:bodyPr>
          <a:lstStyle/>
          <a:p>
            <a:r>
              <a:rPr lang="de-AT" sz="1400">
                <a:solidFill>
                  <a:schemeClr val="hlink"/>
                </a:solidFill>
              </a:rPr>
              <a:t>BEA0 - Deskription</a:t>
            </a:r>
          </a:p>
        </p:txBody>
      </p:sp>
      <p:sp>
        <p:nvSpPr>
          <p:cNvPr id="46104" name="Line 24">
            <a:extLst>
              <a:ext uri="{FF2B5EF4-FFF2-40B4-BE49-F238E27FC236}">
                <a16:creationId xmlns:a16="http://schemas.microsoft.com/office/drawing/2014/main" id="{A919FCF3-AD8D-48C1-5E14-A7A3AA7A6EB0}"/>
              </a:ext>
            </a:extLst>
          </p:cNvPr>
          <p:cNvSpPr>
            <a:spLocks noChangeShapeType="1"/>
          </p:cNvSpPr>
          <p:nvPr/>
        </p:nvSpPr>
        <p:spPr bwMode="auto">
          <a:xfrm>
            <a:off x="1187450" y="5445125"/>
            <a:ext cx="647700" cy="0"/>
          </a:xfrm>
          <a:prstGeom prst="line">
            <a:avLst/>
          </a:prstGeom>
          <a:noFill/>
          <a:ln w="9525">
            <a:solidFill>
              <a:schemeClr val="hlink"/>
            </a:solidFill>
            <a:round/>
            <a:headEnd/>
            <a:tailEnd type="triangle" w="med" len="med"/>
          </a:ln>
        </p:spPr>
        <p:txBody>
          <a:bodyPr/>
          <a:lstStyle/>
          <a:p>
            <a:endParaRPr lang="de-AT"/>
          </a:p>
        </p:txBody>
      </p:sp>
      <p:sp>
        <p:nvSpPr>
          <p:cNvPr id="46105" name="Line 25">
            <a:extLst>
              <a:ext uri="{FF2B5EF4-FFF2-40B4-BE49-F238E27FC236}">
                <a16:creationId xmlns:a16="http://schemas.microsoft.com/office/drawing/2014/main" id="{1C790FFF-CC7E-33D1-DC29-F8B181DD1224}"/>
              </a:ext>
            </a:extLst>
          </p:cNvPr>
          <p:cNvSpPr>
            <a:spLocks noChangeShapeType="1"/>
          </p:cNvSpPr>
          <p:nvPr/>
        </p:nvSpPr>
        <p:spPr bwMode="auto">
          <a:xfrm>
            <a:off x="7092950" y="5589588"/>
            <a:ext cx="574675" cy="0"/>
          </a:xfrm>
          <a:prstGeom prst="line">
            <a:avLst/>
          </a:prstGeom>
          <a:noFill/>
          <a:ln w="9525">
            <a:solidFill>
              <a:schemeClr val="hlink"/>
            </a:solidFill>
            <a:round/>
            <a:headEnd/>
            <a:tailEnd type="triangle" w="med" len="med"/>
          </a:ln>
        </p:spPr>
        <p:txBody>
          <a:bodyPr/>
          <a:lstStyle/>
          <a:p>
            <a:endParaRPr lang="de-AT"/>
          </a:p>
        </p:txBody>
      </p:sp>
      <p:sp>
        <p:nvSpPr>
          <p:cNvPr id="46106" name="Line 26">
            <a:extLst>
              <a:ext uri="{FF2B5EF4-FFF2-40B4-BE49-F238E27FC236}">
                <a16:creationId xmlns:a16="http://schemas.microsoft.com/office/drawing/2014/main" id="{53EDF95B-DDA2-CC95-3D8D-03DCF51AC6AA}"/>
              </a:ext>
            </a:extLst>
          </p:cNvPr>
          <p:cNvSpPr>
            <a:spLocks noChangeShapeType="1"/>
          </p:cNvSpPr>
          <p:nvPr/>
        </p:nvSpPr>
        <p:spPr bwMode="auto">
          <a:xfrm>
            <a:off x="1258888" y="3357563"/>
            <a:ext cx="504825" cy="0"/>
          </a:xfrm>
          <a:prstGeom prst="line">
            <a:avLst/>
          </a:prstGeom>
          <a:noFill/>
          <a:ln w="9525">
            <a:solidFill>
              <a:schemeClr val="tx1"/>
            </a:solidFill>
            <a:round/>
            <a:headEnd/>
            <a:tailEnd type="triangle" w="med" len="med"/>
          </a:ln>
        </p:spPr>
        <p:txBody>
          <a:bodyPr/>
          <a:lstStyle/>
          <a:p>
            <a:endParaRPr lang="de-AT"/>
          </a:p>
        </p:txBody>
      </p:sp>
      <p:sp>
        <p:nvSpPr>
          <p:cNvPr id="46107" name="Line 27">
            <a:extLst>
              <a:ext uri="{FF2B5EF4-FFF2-40B4-BE49-F238E27FC236}">
                <a16:creationId xmlns:a16="http://schemas.microsoft.com/office/drawing/2014/main" id="{740573A4-F7C3-3BC3-00B4-9A5DD3EF66B1}"/>
              </a:ext>
            </a:extLst>
          </p:cNvPr>
          <p:cNvSpPr>
            <a:spLocks noChangeShapeType="1"/>
          </p:cNvSpPr>
          <p:nvPr/>
        </p:nvSpPr>
        <p:spPr bwMode="auto">
          <a:xfrm>
            <a:off x="7308850" y="3357563"/>
            <a:ext cx="503238" cy="0"/>
          </a:xfrm>
          <a:prstGeom prst="line">
            <a:avLst/>
          </a:prstGeom>
          <a:noFill/>
          <a:ln w="9525">
            <a:solidFill>
              <a:schemeClr val="tx1"/>
            </a:solidFill>
            <a:round/>
            <a:headEnd/>
            <a:tailEnd type="triangle" w="med" len="med"/>
          </a:ln>
        </p:spPr>
        <p:txBody>
          <a:bodyPr/>
          <a:lstStyle/>
          <a:p>
            <a:endParaRPr lang="de-AT"/>
          </a:p>
        </p:txBody>
      </p:sp>
      <p:cxnSp>
        <p:nvCxnSpPr>
          <p:cNvPr id="31" name="Gerade Verbindung 30">
            <a:extLst>
              <a:ext uri="{FF2B5EF4-FFF2-40B4-BE49-F238E27FC236}">
                <a16:creationId xmlns:a16="http://schemas.microsoft.com/office/drawing/2014/main" id="{76EA1D8B-4397-1350-BAE7-024C22E13CFE}"/>
              </a:ext>
            </a:extLst>
          </p:cNvPr>
          <p:cNvCxnSpPr>
            <a:stCxn id="46092" idx="1"/>
            <a:endCxn id="46092" idx="0"/>
          </p:cNvCxnSpPr>
          <p:nvPr/>
        </p:nvCxnSpPr>
        <p:spPr>
          <a:xfrm>
            <a:off x="3563888" y="3356992"/>
            <a:ext cx="144016" cy="216024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772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68AD27-C361-C592-993A-5FF3B6071A83}"/>
              </a:ext>
            </a:extLst>
          </p:cNvPr>
          <p:cNvSpPr>
            <a:spLocks noGrp="1"/>
          </p:cNvSpPr>
          <p:nvPr>
            <p:ph type="ctrTitle"/>
          </p:nvPr>
        </p:nvSpPr>
        <p:spPr>
          <a:xfrm>
            <a:off x="1942416" y="2514601"/>
            <a:ext cx="6600451" cy="986407"/>
          </a:xfrm>
        </p:spPr>
        <p:txBody>
          <a:bodyPr>
            <a:normAutofit/>
          </a:bodyPr>
          <a:lstStyle/>
          <a:p>
            <a:r>
              <a:rPr lang="de-AT" sz="2800" b="1" dirty="0">
                <a:solidFill>
                  <a:srgbClr val="C00000"/>
                </a:solidFill>
              </a:rPr>
              <a:t>Falldemonstration - Depression</a:t>
            </a:r>
          </a:p>
        </p:txBody>
      </p:sp>
      <p:sp>
        <p:nvSpPr>
          <p:cNvPr id="3" name="Untertitel 2">
            <a:extLst>
              <a:ext uri="{FF2B5EF4-FFF2-40B4-BE49-F238E27FC236}">
                <a16:creationId xmlns:a16="http://schemas.microsoft.com/office/drawing/2014/main" id="{33906AB4-0E06-3C49-EE34-725D07C82F7A}"/>
              </a:ext>
            </a:extLst>
          </p:cNvPr>
          <p:cNvSpPr>
            <a:spLocks noGrp="1"/>
          </p:cNvSpPr>
          <p:nvPr>
            <p:ph type="subTitle" idx="1"/>
          </p:nvPr>
        </p:nvSpPr>
        <p:spPr/>
        <p:txBody>
          <a:bodyPr/>
          <a:lstStyle/>
          <a:p>
            <a:endParaRPr lang="de-AT"/>
          </a:p>
        </p:txBody>
      </p:sp>
    </p:spTree>
    <p:extLst>
      <p:ext uri="{BB962C8B-B14F-4D97-AF65-F5344CB8AC3E}">
        <p14:creationId xmlns:p14="http://schemas.microsoft.com/office/powerpoint/2010/main" val="7464050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el 1">
            <a:extLst>
              <a:ext uri="{FF2B5EF4-FFF2-40B4-BE49-F238E27FC236}">
                <a16:creationId xmlns:a16="http://schemas.microsoft.com/office/drawing/2014/main" id="{27B32A2C-AE48-26E7-E2A5-CDA949C05ED2}"/>
              </a:ext>
            </a:extLst>
          </p:cNvPr>
          <p:cNvSpPr>
            <a:spLocks noGrp="1"/>
          </p:cNvSpPr>
          <p:nvPr>
            <p:ph type="title"/>
          </p:nvPr>
        </p:nvSpPr>
        <p:spPr/>
        <p:txBody>
          <a:bodyPr>
            <a:normAutofit/>
          </a:bodyPr>
          <a:lstStyle/>
          <a:p>
            <a:pPr eaLnBrk="1" fontAlgn="auto" hangingPunct="1">
              <a:spcAft>
                <a:spcPts val="0"/>
              </a:spcAft>
              <a:defRPr/>
            </a:pPr>
            <a:r>
              <a:rPr lang="de-DE" sz="2800" b="1" dirty="0">
                <a:solidFill>
                  <a:srgbClr val="C00000"/>
                </a:solidFill>
              </a:rPr>
              <a:t>Frau B - Anamnese</a:t>
            </a:r>
          </a:p>
        </p:txBody>
      </p:sp>
      <p:sp>
        <p:nvSpPr>
          <p:cNvPr id="10243" name="Inhaltsplatzhalter 2">
            <a:extLst>
              <a:ext uri="{FF2B5EF4-FFF2-40B4-BE49-F238E27FC236}">
                <a16:creationId xmlns:a16="http://schemas.microsoft.com/office/drawing/2014/main" id="{FA0626FA-16E9-ADF2-ADEA-59640D4D8845}"/>
              </a:ext>
            </a:extLst>
          </p:cNvPr>
          <p:cNvSpPr>
            <a:spLocks noGrp="1"/>
          </p:cNvSpPr>
          <p:nvPr>
            <p:ph sz="quarter" idx="1"/>
          </p:nvPr>
        </p:nvSpPr>
        <p:spPr>
          <a:xfrm>
            <a:off x="1403648" y="1412776"/>
            <a:ext cx="7560840" cy="5328592"/>
          </a:xfrm>
        </p:spPr>
        <p:txBody>
          <a:bodyPr>
            <a:normAutofit/>
          </a:bodyPr>
          <a:lstStyle/>
          <a:p>
            <a:pPr eaLnBrk="1" hangingPunct="1">
              <a:lnSpc>
                <a:spcPct val="80000"/>
              </a:lnSpc>
              <a:buFont typeface="Wingdings 2" panose="05020102010507070707" pitchFamily="18" charset="2"/>
              <a:buNone/>
            </a:pPr>
            <a:r>
              <a:rPr lang="de-AT" altLang="de-DE" sz="2100" dirty="0">
                <a:solidFill>
                  <a:schemeClr val="accent2"/>
                </a:solidFill>
              </a:rPr>
              <a:t>● </a:t>
            </a:r>
            <a:r>
              <a:rPr lang="de-DE" altLang="de-DE" sz="2100" dirty="0"/>
              <a:t>37 a Frau.</a:t>
            </a:r>
          </a:p>
          <a:p>
            <a:pPr eaLnBrk="1" hangingPunct="1">
              <a:lnSpc>
                <a:spcPct val="80000"/>
              </a:lnSpc>
              <a:buFont typeface="Wingdings 2" panose="05020102010507070707" pitchFamily="18" charset="2"/>
              <a:buNone/>
            </a:pPr>
            <a:r>
              <a:rPr lang="de-AT" altLang="de-DE" sz="2100" dirty="0">
                <a:solidFill>
                  <a:schemeClr val="accent2"/>
                </a:solidFill>
              </a:rPr>
              <a:t>● </a:t>
            </a:r>
            <a:r>
              <a:rPr lang="de-DE" altLang="de-DE" sz="2100" dirty="0"/>
              <a:t>Mittelgroß, sehr schlank, raue Haut - Neurodermitis. Halblange, blonde Haare. Wirkt unruhig, gedrückt.</a:t>
            </a:r>
          </a:p>
          <a:p>
            <a:pPr eaLnBrk="1" hangingPunct="1">
              <a:lnSpc>
                <a:spcPct val="80000"/>
              </a:lnSpc>
              <a:buFont typeface="Wingdings 2" panose="05020102010507070707" pitchFamily="18" charset="2"/>
              <a:buNone/>
            </a:pPr>
            <a:r>
              <a:rPr lang="de-AT" altLang="de-DE" sz="2100" dirty="0">
                <a:solidFill>
                  <a:schemeClr val="accent2"/>
                </a:solidFill>
              </a:rPr>
              <a:t>● </a:t>
            </a:r>
            <a:r>
              <a:rPr lang="de-DE" altLang="de-DE" sz="2100" dirty="0"/>
              <a:t>Seit 2 Monaten zunehmend depressiv; erlebt sich traurig, Tagesmüdigkeit, verminderter Antrieb. Energie reduziert, zieht sich sozial zurück; verminderte Konzentrationsfähigkeit, grübelt. Einschlafzeit verlängert, Etappenschlaf. Bewegungen fahrig.</a:t>
            </a:r>
          </a:p>
          <a:p>
            <a:pPr eaLnBrk="1" hangingPunct="1">
              <a:lnSpc>
                <a:spcPct val="80000"/>
              </a:lnSpc>
              <a:buFont typeface="Wingdings 2" panose="05020102010507070707" pitchFamily="18" charset="2"/>
              <a:buNone/>
            </a:pPr>
            <a:r>
              <a:rPr lang="de-AT" altLang="de-DE" sz="2100" dirty="0">
                <a:solidFill>
                  <a:schemeClr val="accent2"/>
                </a:solidFill>
              </a:rPr>
              <a:t>● </a:t>
            </a:r>
            <a:r>
              <a:rPr lang="de-DE" altLang="de-DE" sz="2100" dirty="0"/>
              <a:t>Leitende Managerin in technischem Betrieb. „Das Privatleben hängt“.</a:t>
            </a:r>
          </a:p>
          <a:p>
            <a:pPr eaLnBrk="1" hangingPunct="1">
              <a:lnSpc>
                <a:spcPct val="80000"/>
              </a:lnSpc>
              <a:buFont typeface="Wingdings 2" panose="05020102010507070707" pitchFamily="18" charset="2"/>
              <a:buNone/>
            </a:pPr>
            <a:r>
              <a:rPr lang="de-AT" altLang="de-DE" sz="2100" dirty="0">
                <a:solidFill>
                  <a:schemeClr val="accent2"/>
                </a:solidFill>
              </a:rPr>
              <a:t>● </a:t>
            </a:r>
            <a:r>
              <a:rPr lang="de-DE" altLang="de-DE" sz="2100" dirty="0"/>
              <a:t>Halbbruder aus der zweiten Ehe des Vaters.</a:t>
            </a:r>
          </a:p>
          <a:p>
            <a:pPr eaLnBrk="1" hangingPunct="1">
              <a:lnSpc>
                <a:spcPct val="80000"/>
              </a:lnSpc>
              <a:buFont typeface="Wingdings 2" panose="05020102010507070707" pitchFamily="18" charset="2"/>
              <a:buNone/>
            </a:pPr>
            <a:r>
              <a:rPr lang="de-AT" altLang="de-DE" sz="2100" dirty="0">
                <a:solidFill>
                  <a:schemeClr val="accent2"/>
                </a:solidFill>
              </a:rPr>
              <a:t>● </a:t>
            </a:r>
            <a:r>
              <a:rPr lang="de-DE" altLang="de-DE" sz="2100" dirty="0"/>
              <a:t>depressive Episode zuvor als achtjährige Beziehung zu Freund zerbrochen. </a:t>
            </a:r>
          </a:p>
          <a:p>
            <a:pPr eaLnBrk="1" hangingPunct="1">
              <a:lnSpc>
                <a:spcPct val="80000"/>
              </a:lnSpc>
              <a:buFont typeface="Wingdings 2" panose="05020102010507070707" pitchFamily="18" charset="2"/>
              <a:buNone/>
            </a:pPr>
            <a:r>
              <a:rPr lang="de-AT" altLang="de-DE" sz="2100" dirty="0">
                <a:solidFill>
                  <a:schemeClr val="accent2"/>
                </a:solidFill>
              </a:rPr>
              <a:t>● </a:t>
            </a:r>
            <a:r>
              <a:rPr lang="de-DE" altLang="de-DE" sz="2100" dirty="0"/>
              <a:t>Vorerfahrung mit </a:t>
            </a:r>
            <a:r>
              <a:rPr lang="de-DE" altLang="de-DE" sz="2100" dirty="0" err="1"/>
              <a:t>Remeron</a:t>
            </a:r>
            <a:r>
              <a:rPr lang="de-DE" altLang="de-DE" sz="2100" dirty="0"/>
              <a:t> (erste depressive Episode; klang nach 2 Monaten medikamentöser Therapie ohne psychotherapeutische Intervention ab).</a:t>
            </a:r>
          </a:p>
          <a:p>
            <a:pPr eaLnBrk="1" hangingPunct="1">
              <a:lnSpc>
                <a:spcPct val="80000"/>
              </a:lnSpc>
              <a:buFont typeface="Arial" panose="020B0604020202020204" pitchFamily="34" charset="0"/>
              <a:buChar char="•"/>
            </a:pPr>
            <a:endParaRPr lang="de-DE" altLang="de-DE" sz="2100" dirty="0"/>
          </a:p>
          <a:p>
            <a:pPr eaLnBrk="1" hangingPunct="1">
              <a:lnSpc>
                <a:spcPct val="80000"/>
              </a:lnSpc>
              <a:buFont typeface="Wingdings 2" panose="05020102010507070707" pitchFamily="18" charset="2"/>
              <a:buNone/>
            </a:pPr>
            <a:endParaRPr lang="de-DE" altLang="de-DE" sz="21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08D734-1686-5491-5232-A515BBE5CDA0}"/>
              </a:ext>
            </a:extLst>
          </p:cNvPr>
          <p:cNvSpPr>
            <a:spLocks noGrp="1"/>
          </p:cNvSpPr>
          <p:nvPr>
            <p:ph type="title"/>
          </p:nvPr>
        </p:nvSpPr>
        <p:spPr/>
        <p:txBody>
          <a:bodyPr>
            <a:normAutofit/>
          </a:bodyPr>
          <a:lstStyle/>
          <a:p>
            <a:r>
              <a:rPr lang="de-DE" sz="2800" b="1" dirty="0">
                <a:solidFill>
                  <a:srgbClr val="C00000"/>
                </a:solidFill>
              </a:rPr>
              <a:t>Anamnese – Frau B.</a:t>
            </a:r>
            <a:endParaRPr lang="de-AT" sz="2800" b="1" dirty="0">
              <a:solidFill>
                <a:srgbClr val="C00000"/>
              </a:solidFill>
            </a:endParaRPr>
          </a:p>
        </p:txBody>
      </p:sp>
      <p:sp>
        <p:nvSpPr>
          <p:cNvPr id="3" name="Inhaltsplatzhalter 2">
            <a:extLst>
              <a:ext uri="{FF2B5EF4-FFF2-40B4-BE49-F238E27FC236}">
                <a16:creationId xmlns:a16="http://schemas.microsoft.com/office/drawing/2014/main" id="{4F576729-105B-9FDB-8B56-7C19BCB47D95}"/>
              </a:ext>
            </a:extLst>
          </p:cNvPr>
          <p:cNvSpPr>
            <a:spLocks noGrp="1"/>
          </p:cNvSpPr>
          <p:nvPr>
            <p:ph idx="1"/>
          </p:nvPr>
        </p:nvSpPr>
        <p:spPr>
          <a:xfrm>
            <a:off x="1942415" y="1412776"/>
            <a:ext cx="6591985" cy="4498446"/>
          </a:xfrm>
        </p:spPr>
        <p:txBody>
          <a:bodyPr>
            <a:normAutofit fontScale="85000" lnSpcReduction="20000"/>
          </a:bodyPr>
          <a:lstStyle/>
          <a:p>
            <a:r>
              <a:rPr lang="de-DE" b="1" dirty="0">
                <a:solidFill>
                  <a:srgbClr val="C00000"/>
                </a:solidFill>
              </a:rPr>
              <a:t>Familienanamnese: </a:t>
            </a:r>
          </a:p>
          <a:p>
            <a:r>
              <a:rPr lang="de-DE" dirty="0"/>
              <a:t>Scheidung der Eltern  im 6. Lebensjahr der Pat. Frau B lebte bei der Mutter, jedes 2. Wochenende verbrachte sie beim Vater. </a:t>
            </a:r>
          </a:p>
          <a:p>
            <a:r>
              <a:rPr lang="de-DE" dirty="0"/>
              <a:t>Beide Eltern heirateten erneut. Halbbruder von Seiten des Vaters. </a:t>
            </a:r>
          </a:p>
          <a:p>
            <a:r>
              <a:rPr lang="de-DE" dirty="0"/>
              <a:t>Schlechtes Verhältnis zur 2. Ehefrau des Vaters; gutes Verhältnis zum Halbbruder. Fühlt sich durch 2. Ehemann der Mutter immer als die „zweite Geige“.</a:t>
            </a:r>
          </a:p>
          <a:p>
            <a:r>
              <a:rPr lang="de-DE" dirty="0"/>
              <a:t>Sieht beide Elternteile regelmäßig im Erwachsenenalter. Enge Beziehung zum Halbbruder</a:t>
            </a:r>
          </a:p>
          <a:p>
            <a:r>
              <a:rPr lang="de-DE" b="1" dirty="0">
                <a:solidFill>
                  <a:srgbClr val="C00000"/>
                </a:solidFill>
              </a:rPr>
              <a:t>Beziehungen außerhalb der Familie</a:t>
            </a:r>
            <a:r>
              <a:rPr lang="de-AT" b="1" dirty="0">
                <a:solidFill>
                  <a:srgbClr val="C00000"/>
                </a:solidFill>
              </a:rPr>
              <a:t>: </a:t>
            </a:r>
          </a:p>
          <a:p>
            <a:r>
              <a:rPr lang="de-AT" b="1" dirty="0">
                <a:solidFill>
                  <a:srgbClr val="C00000"/>
                </a:solidFill>
              </a:rPr>
              <a:t>In der Schule: </a:t>
            </a:r>
            <a:r>
              <a:rPr lang="de-AT" dirty="0">
                <a:solidFill>
                  <a:schemeClr val="tx1"/>
                </a:solidFill>
              </a:rPr>
              <a:t>Außenseiterin in einer katholischen Privatschule, da Eltern geschieden</a:t>
            </a:r>
          </a:p>
          <a:p>
            <a:r>
              <a:rPr lang="de-AT" b="1" dirty="0">
                <a:solidFill>
                  <a:srgbClr val="C00000"/>
                </a:solidFill>
              </a:rPr>
              <a:t>Zum Zeitpunkt des Therapiebeginns: </a:t>
            </a:r>
          </a:p>
          <a:p>
            <a:r>
              <a:rPr lang="de-AT" dirty="0">
                <a:solidFill>
                  <a:schemeClr val="tx1"/>
                </a:solidFill>
              </a:rPr>
              <a:t>Eine Freundin aus der Schulzeit.</a:t>
            </a:r>
          </a:p>
          <a:p>
            <a:r>
              <a:rPr lang="de-AT" dirty="0">
                <a:solidFill>
                  <a:schemeClr val="tx1"/>
                </a:solidFill>
              </a:rPr>
              <a:t>2 langjährige Partnerbeziehungen liegen hinter der Pat; zu Therapiebeginn </a:t>
            </a:r>
            <a:r>
              <a:rPr lang="de-AT" dirty="0" err="1">
                <a:solidFill>
                  <a:schemeClr val="tx1"/>
                </a:solidFill>
              </a:rPr>
              <a:t>single</a:t>
            </a:r>
            <a:r>
              <a:rPr lang="de-AT" dirty="0">
                <a:solidFill>
                  <a:schemeClr val="tx1"/>
                </a:solidFill>
              </a:rPr>
              <a:t>; leidet darunter.</a:t>
            </a:r>
          </a:p>
          <a:p>
            <a:r>
              <a:rPr lang="de-AT" dirty="0">
                <a:solidFill>
                  <a:schemeClr val="tx1"/>
                </a:solidFill>
              </a:rPr>
              <a:t>In der Arbeit gibt es viele Sozialkontakte.</a:t>
            </a:r>
          </a:p>
          <a:p>
            <a:pPr marL="0" indent="0">
              <a:buNone/>
            </a:pPr>
            <a:endParaRPr lang="de-AT" dirty="0">
              <a:solidFill>
                <a:schemeClr val="tx1"/>
              </a:solidFill>
            </a:endParaRPr>
          </a:p>
          <a:p>
            <a:pPr marL="0" indent="0">
              <a:buNone/>
            </a:pPr>
            <a:endParaRPr lang="de-AT" dirty="0">
              <a:solidFill>
                <a:schemeClr val="tx1"/>
              </a:solidFill>
            </a:endParaRPr>
          </a:p>
          <a:p>
            <a:endParaRPr lang="de-AT" dirty="0">
              <a:solidFill>
                <a:schemeClr val="tx1"/>
              </a:solidFill>
            </a:endParaRPr>
          </a:p>
          <a:p>
            <a:endParaRPr lang="de-AT" b="1" dirty="0">
              <a:solidFill>
                <a:srgbClr val="C00000"/>
              </a:solidFill>
            </a:endParaRPr>
          </a:p>
        </p:txBody>
      </p:sp>
    </p:spTree>
    <p:extLst>
      <p:ext uri="{BB962C8B-B14F-4D97-AF65-F5344CB8AC3E}">
        <p14:creationId xmlns:p14="http://schemas.microsoft.com/office/powerpoint/2010/main" val="32765979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5800" y="476672"/>
            <a:ext cx="8854752" cy="648072"/>
          </a:xfrm>
        </p:spPr>
        <p:txBody>
          <a:bodyPr>
            <a:normAutofit/>
          </a:bodyPr>
          <a:lstStyle/>
          <a:p>
            <a:pPr>
              <a:defRPr/>
            </a:pPr>
            <a:r>
              <a:rPr lang="de-DE" sz="2800" b="1" dirty="0"/>
              <a:t>           </a:t>
            </a:r>
            <a:r>
              <a:rPr lang="de-DE" sz="2800" b="1" dirty="0">
                <a:solidFill>
                  <a:srgbClr val="C00000"/>
                </a:solidFill>
              </a:rPr>
              <a:t>Existenzanalytische Diagnostik </a:t>
            </a:r>
          </a:p>
        </p:txBody>
      </p:sp>
      <p:pic>
        <p:nvPicPr>
          <p:cNvPr id="21506" name="Inhaltsplatzhalter 7" descr="Bildschirmfoto 2017-03-12 um 10.51.18.png"/>
          <p:cNvPicPr>
            <a:picLocks noGrp="1" noChangeAspect="1"/>
          </p:cNvPicPr>
          <p:nvPr>
            <p:ph idx="1"/>
          </p:nvPr>
        </p:nvPicPr>
        <p:blipFill>
          <a:blip r:embed="rId2" cstate="print">
            <a:extLst>
              <a:ext uri="{28A0092B-C50C-407E-A947-70E740481C1C}">
                <a14:useLocalDpi xmlns:a14="http://schemas.microsoft.com/office/drawing/2010/main" val="0"/>
              </a:ext>
            </a:extLst>
          </a:blip>
          <a:srcRect l="-44035" r="-44035"/>
          <a:stretch>
            <a:fillRect/>
          </a:stretch>
        </p:blipFill>
        <p:spPr>
          <a:xfrm>
            <a:off x="755576" y="1916832"/>
            <a:ext cx="8153400" cy="4608512"/>
          </a:xfrm>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sz="2800" b="1" dirty="0">
                <a:solidFill>
                  <a:srgbClr val="C00000"/>
                </a:solidFill>
              </a:rPr>
              <a:t>Diagnose - Existenzanalyse</a:t>
            </a:r>
          </a:p>
        </p:txBody>
      </p:sp>
      <p:sp>
        <p:nvSpPr>
          <p:cNvPr id="3" name="Inhaltsplatzhalter 2"/>
          <p:cNvSpPr>
            <a:spLocks noGrp="1"/>
          </p:cNvSpPr>
          <p:nvPr>
            <p:ph sz="quarter" idx="1"/>
          </p:nvPr>
        </p:nvSpPr>
        <p:spPr/>
        <p:txBody>
          <a:bodyPr>
            <a:normAutofit fontScale="70000" lnSpcReduction="20000"/>
          </a:bodyPr>
          <a:lstStyle/>
          <a:p>
            <a:r>
              <a:rPr lang="de-AT" sz="2800" dirty="0"/>
              <a:t>Das sich zeigende Phänomen wird mit der existenzanalytischen Theorie in Verbindung gebracht.</a:t>
            </a:r>
          </a:p>
          <a:p>
            <a:r>
              <a:rPr lang="de-AT" sz="2800" dirty="0"/>
              <a:t>Zentrale Frage in der Diagnostik: Was bewegt den Menschen ? Worunter leidet er?</a:t>
            </a:r>
          </a:p>
          <a:p>
            <a:r>
              <a:rPr lang="de-AT" sz="2800" dirty="0"/>
              <a:t>Verdichtung auf dem Hintergrund der Theorie- Woran mangelt es, um erfüllt zu leben?</a:t>
            </a:r>
          </a:p>
          <a:p>
            <a:r>
              <a:rPr lang="de-AT" sz="2800" dirty="0"/>
              <a:t>Thesis (Feststellung, was fehlt)+Antithesis (was da ist, was nicht fehlt) → Synthesis (Diagnose)</a:t>
            </a:r>
          </a:p>
          <a:p>
            <a:r>
              <a:rPr lang="de-AT" sz="2800" dirty="0"/>
              <a:t>ICD und/oder DSM Diagnose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AT" sz="2800" b="1" dirty="0">
                <a:solidFill>
                  <a:srgbClr val="C00000"/>
                </a:solidFill>
              </a:rPr>
              <a:t>Mindestanforderungen an existenzanalytische Diagnostik</a:t>
            </a:r>
          </a:p>
        </p:txBody>
      </p:sp>
      <p:sp>
        <p:nvSpPr>
          <p:cNvPr id="3" name="Inhaltsplatzhalter 2"/>
          <p:cNvSpPr>
            <a:spLocks noGrp="1"/>
          </p:cNvSpPr>
          <p:nvPr>
            <p:ph sz="quarter" idx="1"/>
          </p:nvPr>
        </p:nvSpPr>
        <p:spPr/>
        <p:txBody>
          <a:bodyPr>
            <a:normAutofit fontScale="85000" lnSpcReduction="20000"/>
          </a:bodyPr>
          <a:lstStyle/>
          <a:p>
            <a:pPr>
              <a:buNone/>
            </a:pPr>
            <a:r>
              <a:rPr lang="de-AT" sz="2800" b="1" dirty="0"/>
              <a:t>Klärung:</a:t>
            </a:r>
          </a:p>
          <a:p>
            <a:pPr>
              <a:buFont typeface="Wingdings" pitchFamily="2" charset="2"/>
              <a:buChar char="ü"/>
            </a:pPr>
            <a:r>
              <a:rPr lang="de-AT" sz="2800" dirty="0"/>
              <a:t>Ist existenzanalytische Therapie indiziert und/oder bedarf es anderer Hilfe?</a:t>
            </a:r>
          </a:p>
          <a:p>
            <a:pPr>
              <a:buFont typeface="Wingdings" pitchFamily="2" charset="2"/>
              <a:buChar char="ü"/>
            </a:pPr>
            <a:r>
              <a:rPr lang="de-AT" sz="2800" dirty="0"/>
              <a:t>Welche therapeutische Vorgangsweise? Wo soll sie ansetzten.</a:t>
            </a:r>
          </a:p>
          <a:p>
            <a:pPr>
              <a:buFont typeface="Wingdings" pitchFamily="2" charset="2"/>
              <a:buChar char="ü"/>
            </a:pPr>
            <a:r>
              <a:rPr lang="de-AT" sz="2800" dirty="0"/>
              <a:t>Ressourcen des Patienten/in?</a:t>
            </a:r>
          </a:p>
          <a:p>
            <a:pPr>
              <a:buFont typeface="Wingdings" pitchFamily="2" charset="2"/>
              <a:buChar char="ü"/>
            </a:pPr>
            <a:r>
              <a:rPr lang="de-AT" sz="2800" dirty="0"/>
              <a:t>Rahmenbedingungen?</a:t>
            </a:r>
          </a:p>
          <a:p>
            <a:pPr>
              <a:buFont typeface="Wingdings" pitchFamily="2" charset="2"/>
              <a:buChar char="ü"/>
            </a:pPr>
            <a:r>
              <a:rPr lang="de-AT" sz="2800" dirty="0"/>
              <a:t>Diagnose nach einem internationalen psychiatrischen Diagnosesystem  (ICD/DSM)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AT" sz="2800" b="1" dirty="0">
                <a:solidFill>
                  <a:srgbClr val="C00000"/>
                </a:solidFill>
              </a:rPr>
              <a:t>Teilbereiche der existenzanalytischen Diagnostik</a:t>
            </a:r>
          </a:p>
        </p:txBody>
      </p:sp>
      <p:sp>
        <p:nvSpPr>
          <p:cNvPr id="3" name="Inhaltsplatzhalter 2"/>
          <p:cNvSpPr>
            <a:spLocks noGrp="1"/>
          </p:cNvSpPr>
          <p:nvPr>
            <p:ph sz="quarter" idx="1"/>
          </p:nvPr>
        </p:nvSpPr>
        <p:spPr>
          <a:xfrm>
            <a:off x="612648" y="1916832"/>
            <a:ext cx="8153400" cy="4179168"/>
          </a:xfrm>
        </p:spPr>
        <p:txBody>
          <a:bodyPr>
            <a:normAutofit fontScale="92500" lnSpcReduction="10000"/>
          </a:bodyPr>
          <a:lstStyle/>
          <a:p>
            <a:r>
              <a:rPr lang="de-AT" sz="2800" dirty="0"/>
              <a:t>Erstdiagnose</a:t>
            </a:r>
          </a:p>
          <a:p>
            <a:r>
              <a:rPr lang="de-AT" sz="2800" dirty="0"/>
              <a:t>Prozessdiagnose</a:t>
            </a:r>
          </a:p>
          <a:p>
            <a:r>
              <a:rPr lang="de-AT" sz="2800" dirty="0"/>
              <a:t>Abschlussdiagnose</a:t>
            </a:r>
          </a:p>
          <a:p>
            <a:r>
              <a:rPr lang="de-AT" sz="2800" dirty="0"/>
              <a:t>Orientierungshilfen im phänomenologischen Diagnoseprozess: Anthropologie</a:t>
            </a:r>
          </a:p>
          <a:p>
            <a:pPr lvl="8">
              <a:buNone/>
            </a:pPr>
            <a:r>
              <a:rPr lang="de-AT" sz="2800" dirty="0"/>
              <a:t>	</a:t>
            </a:r>
            <a:r>
              <a:rPr lang="de-AT" sz="2800" dirty="0">
                <a:solidFill>
                  <a:schemeClr val="tx1"/>
                </a:solidFill>
              </a:rPr>
              <a:t>Personale Grundmotivationen</a:t>
            </a:r>
          </a:p>
          <a:p>
            <a:pPr lvl="8">
              <a:buNone/>
            </a:pPr>
            <a:r>
              <a:rPr lang="de-AT" sz="2800" dirty="0">
                <a:solidFill>
                  <a:schemeClr val="tx1"/>
                </a:solidFill>
              </a:rPr>
              <a:t>	Personale Existenzanalyse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Existenz</a:t>
            </a:r>
          </a:p>
        </p:txBody>
      </p:sp>
      <p:sp>
        <p:nvSpPr>
          <p:cNvPr id="13315" name="Rectangle 3"/>
          <p:cNvSpPr>
            <a:spLocks noGrp="1" noChangeArrowheads="1"/>
          </p:cNvSpPr>
          <p:nvPr>
            <p:ph idx="1"/>
          </p:nvPr>
        </p:nvSpPr>
        <p:spPr/>
        <p:txBody>
          <a:bodyPr lIns="92075" tIns="46038" rIns="92075" bIns="46038"/>
          <a:lstStyle/>
          <a:p>
            <a:pPr eaLnBrk="1" hangingPunct="1">
              <a:buFont typeface="Wingdings" pitchFamily="2" charset="2"/>
              <a:buNone/>
              <a:defRPr/>
            </a:pPr>
            <a:endParaRPr lang="de-AT" sz="2800" b="1">
              <a:latin typeface="Arial" pitchFamily="34" charset="0"/>
            </a:endParaRPr>
          </a:p>
          <a:p>
            <a:pPr eaLnBrk="1" hangingPunct="1">
              <a:buFont typeface="Wingdings" pitchFamily="2" charset="2"/>
              <a:buNone/>
              <a:defRPr/>
            </a:pPr>
            <a:r>
              <a:rPr lang="de-AT" sz="2800" b="1">
                <a:latin typeface="Arial" pitchFamily="34" charset="0"/>
              </a:rPr>
              <a:t>    Ein sinnvolles, in Freiheit, Selbsttreue (Authentizität) und Verantwortung gestaltetes Leben.</a:t>
            </a:r>
          </a:p>
          <a:p>
            <a:pPr eaLnBrk="1" hangingPunct="1">
              <a:buFont typeface="Wingdings" pitchFamily="2" charset="2"/>
              <a:buNone/>
              <a:defRPr/>
            </a:pPr>
            <a:r>
              <a:rPr lang="de-AT" sz="2400" b="1">
                <a:latin typeface="Arial" pitchFamily="34" charset="0"/>
              </a:rPr>
              <a:t>    Existenz - existere (lat.): ins Leben treten, entstehen, werden.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8A1F971-ED37-F98E-6B01-4E1E11D66A1F}"/>
              </a:ext>
            </a:extLst>
          </p:cNvPr>
          <p:cNvSpPr>
            <a:spLocks noGrp="1"/>
          </p:cNvSpPr>
          <p:nvPr>
            <p:ph type="title"/>
          </p:nvPr>
        </p:nvSpPr>
        <p:spPr/>
        <p:txBody>
          <a:bodyPr/>
          <a:lstStyle/>
          <a:p>
            <a:pPr algn="ctr" eaLnBrk="1" fontAlgn="auto" hangingPunct="1">
              <a:spcAft>
                <a:spcPts val="0"/>
              </a:spcAft>
              <a:defRPr/>
            </a:pPr>
            <a:r>
              <a:rPr lang="de-DE" sz="3200" b="1" dirty="0">
                <a:solidFill>
                  <a:srgbClr val="C00000"/>
                </a:solidFill>
              </a:rPr>
              <a:t>Existenzanalytische Diagnose-</a:t>
            </a:r>
            <a:br>
              <a:rPr lang="de-DE" sz="3200" b="1" dirty="0">
                <a:solidFill>
                  <a:srgbClr val="C00000"/>
                </a:solidFill>
              </a:rPr>
            </a:br>
            <a:r>
              <a:rPr lang="de-DE" sz="3200" b="1" dirty="0">
                <a:solidFill>
                  <a:srgbClr val="C00000"/>
                </a:solidFill>
              </a:rPr>
              <a:t>Grundmotivationen – Frau B</a:t>
            </a:r>
          </a:p>
        </p:txBody>
      </p:sp>
      <p:sp>
        <p:nvSpPr>
          <p:cNvPr id="19459" name="Rectangle 3">
            <a:extLst>
              <a:ext uri="{FF2B5EF4-FFF2-40B4-BE49-F238E27FC236}">
                <a16:creationId xmlns:a16="http://schemas.microsoft.com/office/drawing/2014/main" id="{DF02C22C-993A-17AB-DACF-51C742712075}"/>
              </a:ext>
            </a:extLst>
          </p:cNvPr>
          <p:cNvSpPr>
            <a:spLocks noGrp="1"/>
          </p:cNvSpPr>
          <p:nvPr>
            <p:ph sz="quarter" idx="1"/>
          </p:nvPr>
        </p:nvSpPr>
        <p:spPr>
          <a:xfrm>
            <a:off x="1691680" y="1600200"/>
            <a:ext cx="6233120" cy="4873625"/>
          </a:xfrm>
        </p:spPr>
        <p:txBody>
          <a:bodyPr/>
          <a:lstStyle/>
          <a:p>
            <a:pPr eaLnBrk="1" hangingPunct="1"/>
            <a:endParaRPr lang="de-DE" altLang="de-DE" dirty="0"/>
          </a:p>
          <a:p>
            <a:pPr eaLnBrk="1" hangingPunct="1"/>
            <a:r>
              <a:rPr lang="de-DE" altLang="de-DE" sz="2800" dirty="0"/>
              <a:t>Beziehungslosigkeit zu sich und anderen zentral – 2.personale Grundmotivation</a:t>
            </a:r>
          </a:p>
          <a:p>
            <a:pPr eaLnBrk="1" hangingPunct="1">
              <a:buFont typeface="Wingdings 2" panose="05020102010507070707" pitchFamily="18" charset="2"/>
              <a:buNone/>
            </a:pPr>
            <a:endParaRPr lang="de-DE" altLang="de-DE" sz="2800" dirty="0"/>
          </a:p>
          <a:p>
            <a:pPr eaLnBrk="1" hangingPunct="1"/>
            <a:r>
              <a:rPr lang="de-DE" altLang="de-DE" sz="2800" dirty="0"/>
              <a:t>Aus der Erschütterung auf der 2. personalen Grundmotivation, Schwäche in der 3. personalen Grundmotivation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B13D2-4150-D8C8-A838-051B68B01DA2}"/>
            </a:ext>
          </a:extLst>
        </p:cNvPr>
        <p:cNvGrpSpPr/>
        <p:nvPr/>
      </p:nvGrpSpPr>
      <p:grpSpPr>
        <a:xfrm>
          <a:off x="0" y="0"/>
          <a:ext cx="0" cy="0"/>
          <a:chOff x="0" y="0"/>
          <a:chExt cx="0" cy="0"/>
        </a:xfrm>
      </p:grpSpPr>
      <p:sp>
        <p:nvSpPr>
          <p:cNvPr id="49154" name="Titel 1">
            <a:extLst>
              <a:ext uri="{FF2B5EF4-FFF2-40B4-BE49-F238E27FC236}">
                <a16:creationId xmlns:a16="http://schemas.microsoft.com/office/drawing/2014/main" id="{641D509F-BB8F-A696-4D91-CDDD42737B0B}"/>
              </a:ext>
            </a:extLst>
          </p:cNvPr>
          <p:cNvSpPr>
            <a:spLocks noGrp="1"/>
          </p:cNvSpPr>
          <p:nvPr>
            <p:ph type="title"/>
          </p:nvPr>
        </p:nvSpPr>
        <p:spPr/>
        <p:txBody>
          <a:bodyPr>
            <a:normAutofit/>
          </a:bodyPr>
          <a:lstStyle/>
          <a:p>
            <a:pPr algn="ctr" eaLnBrk="1" fontAlgn="auto" hangingPunct="1">
              <a:spcAft>
                <a:spcPts val="0"/>
              </a:spcAft>
              <a:defRPr/>
            </a:pPr>
            <a:r>
              <a:rPr lang="de-DE" sz="2800" b="1" dirty="0">
                <a:solidFill>
                  <a:srgbClr val="C00000"/>
                </a:solidFill>
              </a:rPr>
              <a:t>Existenzanalytische Diagnose</a:t>
            </a:r>
            <a:br>
              <a:rPr lang="de-DE" sz="2800" b="1" dirty="0">
                <a:solidFill>
                  <a:srgbClr val="C00000"/>
                </a:solidFill>
              </a:rPr>
            </a:br>
            <a:r>
              <a:rPr lang="de-DE" sz="2800" b="1" dirty="0">
                <a:solidFill>
                  <a:srgbClr val="C00000"/>
                </a:solidFill>
              </a:rPr>
              <a:t>personale Existenzanalyse</a:t>
            </a:r>
            <a:endParaRPr lang="de-DE" sz="2800" dirty="0">
              <a:solidFill>
                <a:srgbClr val="C00000"/>
              </a:solidFill>
            </a:endParaRPr>
          </a:p>
        </p:txBody>
      </p:sp>
      <p:sp>
        <p:nvSpPr>
          <p:cNvPr id="21507" name="Inhaltsplatzhalter 2">
            <a:extLst>
              <a:ext uri="{FF2B5EF4-FFF2-40B4-BE49-F238E27FC236}">
                <a16:creationId xmlns:a16="http://schemas.microsoft.com/office/drawing/2014/main" id="{89EF16E0-0D6C-0675-1C54-A60C0805AB89}"/>
              </a:ext>
            </a:extLst>
          </p:cNvPr>
          <p:cNvSpPr>
            <a:spLocks noGrp="1"/>
          </p:cNvSpPr>
          <p:nvPr>
            <p:ph sz="quarter" idx="1"/>
          </p:nvPr>
        </p:nvSpPr>
        <p:spPr>
          <a:xfrm>
            <a:off x="1945201" y="2420888"/>
            <a:ext cx="5979599" cy="4052937"/>
          </a:xfrm>
        </p:spPr>
        <p:txBody>
          <a:bodyPr/>
          <a:lstStyle/>
          <a:p>
            <a:pPr eaLnBrk="1" hangingPunct="1"/>
            <a:endParaRPr lang="de-DE" altLang="de-DE" dirty="0"/>
          </a:p>
          <a:p>
            <a:pPr eaLnBrk="1" hangingPunct="1"/>
            <a:r>
              <a:rPr lang="de-DE" altLang="de-DE" dirty="0"/>
              <a:t>Eingeschränkte emotionale Wahrnehmung, die zu interpretativen Wahrnehmungsverzerrung führt</a:t>
            </a:r>
          </a:p>
          <a:p>
            <a:pPr eaLnBrk="1" hangingPunct="1">
              <a:buFont typeface="Wingdings 2" panose="05020102010507070707" pitchFamily="18" charset="2"/>
              <a:buNone/>
            </a:pPr>
            <a:endParaRPr lang="de-DE" altLang="de-DE" dirty="0"/>
          </a:p>
          <a:p>
            <a:pPr eaLnBrk="1" hangingPunct="1"/>
            <a:r>
              <a:rPr lang="de-DE" altLang="de-DE" dirty="0"/>
              <a:t>Mangelnde innere Stellungnahme</a:t>
            </a:r>
          </a:p>
        </p:txBody>
      </p:sp>
    </p:spTree>
    <p:extLst>
      <p:ext uri="{BB962C8B-B14F-4D97-AF65-F5344CB8AC3E}">
        <p14:creationId xmlns:p14="http://schemas.microsoft.com/office/powerpoint/2010/main" val="2667866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D4EB16-D5F6-4B89-7F57-9FF508A02A72}"/>
              </a:ext>
            </a:extLst>
          </p:cNvPr>
          <p:cNvSpPr>
            <a:spLocks noGrp="1"/>
          </p:cNvSpPr>
          <p:nvPr>
            <p:ph type="title"/>
          </p:nvPr>
        </p:nvSpPr>
        <p:spPr>
          <a:xfrm>
            <a:off x="1945201" y="624110"/>
            <a:ext cx="6589199" cy="1076698"/>
          </a:xfrm>
        </p:spPr>
        <p:txBody>
          <a:bodyPr/>
          <a:lstStyle/>
          <a:p>
            <a:pPr eaLnBrk="1" fontAlgn="auto" hangingPunct="1">
              <a:spcAft>
                <a:spcPts val="0"/>
              </a:spcAft>
              <a:defRPr/>
            </a:pPr>
            <a:r>
              <a:rPr lang="de-AT" sz="2800" b="1" dirty="0">
                <a:solidFill>
                  <a:srgbClr val="C00000"/>
                </a:solidFill>
              </a:rPr>
              <a:t>Diagnose nach ICD 10</a:t>
            </a:r>
            <a:endParaRPr lang="de-DE" sz="2800" b="1" dirty="0">
              <a:solidFill>
                <a:srgbClr val="C00000"/>
              </a:solidFill>
            </a:endParaRPr>
          </a:p>
        </p:txBody>
      </p:sp>
      <p:sp>
        <p:nvSpPr>
          <p:cNvPr id="22531" name="Inhaltsplatzhalter 2">
            <a:extLst>
              <a:ext uri="{FF2B5EF4-FFF2-40B4-BE49-F238E27FC236}">
                <a16:creationId xmlns:a16="http://schemas.microsoft.com/office/drawing/2014/main" id="{C13E83F5-952C-593C-C444-961C518FECAE}"/>
              </a:ext>
            </a:extLst>
          </p:cNvPr>
          <p:cNvSpPr>
            <a:spLocks noGrp="1"/>
          </p:cNvSpPr>
          <p:nvPr>
            <p:ph sz="quarter" idx="1"/>
          </p:nvPr>
        </p:nvSpPr>
        <p:spPr>
          <a:xfrm>
            <a:off x="1945200" y="1600200"/>
            <a:ext cx="5979599" cy="4873625"/>
          </a:xfrm>
        </p:spPr>
        <p:txBody>
          <a:bodyPr/>
          <a:lstStyle/>
          <a:p>
            <a:pPr eaLnBrk="1" hangingPunct="1"/>
            <a:endParaRPr lang="de-AT" altLang="de-DE" dirty="0"/>
          </a:p>
          <a:p>
            <a:pPr eaLnBrk="1" hangingPunct="1"/>
            <a:r>
              <a:rPr lang="de-AT" altLang="de-DE" b="1" dirty="0"/>
              <a:t>ICD 10F 33.0 </a:t>
            </a:r>
            <a:r>
              <a:rPr lang="de-AT" altLang="de-DE" dirty="0"/>
              <a:t>rezidivierende depressive Störung,</a:t>
            </a:r>
          </a:p>
          <a:p>
            <a:pPr eaLnBrk="1" hangingPunct="1">
              <a:buFont typeface="Wingdings" panose="05000000000000000000" pitchFamily="2" charset="2"/>
              <a:buNone/>
            </a:pPr>
            <a:r>
              <a:rPr lang="de-AT" altLang="de-DE" dirty="0"/>
              <a:t>	gegenwärtig leichte depressive Episode.</a:t>
            </a:r>
          </a:p>
          <a:p>
            <a:pPr eaLnBrk="1" hangingPunct="1">
              <a:buFont typeface="Wingdings" panose="05000000000000000000" pitchFamily="2" charset="2"/>
              <a:buNone/>
            </a:pPr>
            <a:endParaRPr lang="de-AT" altLang="de-DE" dirty="0"/>
          </a:p>
          <a:p>
            <a:pPr eaLnBrk="1" hangingPunct="1"/>
            <a:endParaRPr lang="de-DE" altLang="de-DE"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6A2284C8-228A-5B66-9520-4D89B32B8F23}"/>
              </a:ext>
            </a:extLst>
          </p:cNvPr>
          <p:cNvSpPr>
            <a:spLocks noGrp="1" noChangeArrowheads="1"/>
          </p:cNvSpPr>
          <p:nvPr>
            <p:ph type="title"/>
          </p:nvPr>
        </p:nvSpPr>
        <p:spPr/>
        <p:txBody>
          <a:bodyPr/>
          <a:lstStyle/>
          <a:p>
            <a:pPr eaLnBrk="1" fontAlgn="auto" hangingPunct="1">
              <a:spcAft>
                <a:spcPts val="0"/>
              </a:spcAft>
              <a:defRPr/>
            </a:pPr>
            <a:r>
              <a:rPr lang="de-AT" sz="3200" b="1" dirty="0">
                <a:solidFill>
                  <a:srgbClr val="C00000"/>
                </a:solidFill>
              </a:rPr>
              <a:t>Depression</a:t>
            </a:r>
          </a:p>
        </p:txBody>
      </p:sp>
      <p:sp>
        <p:nvSpPr>
          <p:cNvPr id="18435" name="Rectangle 3">
            <a:extLst>
              <a:ext uri="{FF2B5EF4-FFF2-40B4-BE49-F238E27FC236}">
                <a16:creationId xmlns:a16="http://schemas.microsoft.com/office/drawing/2014/main" id="{77457C54-DD0F-3E44-A081-9CE004FD0FF0}"/>
              </a:ext>
            </a:extLst>
          </p:cNvPr>
          <p:cNvSpPr>
            <a:spLocks noGrp="1"/>
          </p:cNvSpPr>
          <p:nvPr>
            <p:ph sz="quarter" idx="1"/>
          </p:nvPr>
        </p:nvSpPr>
        <p:spPr>
          <a:xfrm>
            <a:off x="1945200" y="1600200"/>
            <a:ext cx="5979599" cy="4873625"/>
          </a:xfrm>
        </p:spPr>
        <p:txBody>
          <a:bodyPr/>
          <a:lstStyle/>
          <a:p>
            <a:pPr marL="419100" indent="-382588" eaLnBrk="1" hangingPunct="1">
              <a:buFont typeface="Wingdings 2" panose="05020102010507070707" pitchFamily="18" charset="2"/>
              <a:buChar char=""/>
            </a:pPr>
            <a:r>
              <a:rPr lang="de-AT" altLang="de-DE" b="1" dirty="0">
                <a:solidFill>
                  <a:srgbClr val="C00000"/>
                </a:solidFill>
                <a:cs typeface="Arial" panose="020B0604020202020204" pitchFamily="34" charset="0"/>
              </a:rPr>
              <a:t>Hauptgewicht der Störung: 2. personale Grundmotivation (Grundwertstörung)</a:t>
            </a:r>
          </a:p>
          <a:p>
            <a:pPr marL="419100" indent="-382588" eaLnBrk="1" hangingPunct="1">
              <a:buFont typeface="Wingdings 2" panose="05020102010507070707" pitchFamily="18" charset="2"/>
              <a:buNone/>
            </a:pPr>
            <a:endParaRPr lang="de-AT" altLang="de-DE" b="1" dirty="0">
              <a:solidFill>
                <a:schemeClr val="accent2"/>
              </a:solidFill>
              <a:cs typeface="Arial" panose="020B0604020202020204" pitchFamily="34" charset="0"/>
            </a:endParaRPr>
          </a:p>
          <a:p>
            <a:pPr marL="419100" indent="-382588" eaLnBrk="1" hangingPunct="1">
              <a:buFont typeface="Wingdings 2" panose="05020102010507070707" pitchFamily="18" charset="2"/>
              <a:buChar char=""/>
            </a:pPr>
            <a:r>
              <a:rPr lang="de-AT" altLang="de-DE" dirty="0">
                <a:solidFill>
                  <a:srgbClr val="C00000"/>
                </a:solidFill>
                <a:cs typeface="Arial" panose="020B0604020202020204" pitchFamily="34" charset="0"/>
              </a:rPr>
              <a:t>Grundwert (GW): </a:t>
            </a:r>
            <a:r>
              <a:rPr lang="de-AT" altLang="de-DE" dirty="0">
                <a:cs typeface="Arial" panose="020B0604020202020204" pitchFamily="34" charset="0"/>
              </a:rPr>
              <a:t>“Ich bin - und es ist im Grunde gut, dass ich bin”. </a:t>
            </a:r>
          </a:p>
          <a:p>
            <a:pPr marL="419100" indent="-382588" eaLnBrk="1" hangingPunct="1">
              <a:buFont typeface="Wingdings 2" panose="05020102010507070707" pitchFamily="18" charset="2"/>
              <a:buNone/>
            </a:pPr>
            <a:endParaRPr lang="de-AT" altLang="de-DE" dirty="0">
              <a:cs typeface="Arial" panose="020B0604020202020204" pitchFamily="34" charset="0"/>
            </a:endParaRPr>
          </a:p>
          <a:p>
            <a:pPr marL="419100" indent="-382588" eaLnBrk="1" hangingPunct="1">
              <a:buFont typeface="Wingdings 2" panose="05020102010507070707" pitchFamily="18" charset="2"/>
              <a:buChar char=""/>
            </a:pPr>
            <a:r>
              <a:rPr lang="de-AT" altLang="de-DE" dirty="0">
                <a:solidFill>
                  <a:srgbClr val="C00000"/>
                </a:solidFill>
                <a:cs typeface="Arial" panose="020B0604020202020204" pitchFamily="34" charset="0"/>
              </a:rPr>
              <a:t>Grundwert ist ein Referenzpunkt</a:t>
            </a:r>
            <a:r>
              <a:rPr lang="de-AT" altLang="de-DE" dirty="0">
                <a:cs typeface="Arial" panose="020B0604020202020204" pitchFamily="34" charset="0"/>
              </a:rPr>
              <a:t>, wie ich Werte in der Welt und auch meinen Wert erlebe</a:t>
            </a:r>
            <a:r>
              <a:rPr lang="de-AT" altLang="de-DE" dirty="0"/>
              <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21B9BB08-2C85-F1C3-FEC4-2D8E5BB44A6E}"/>
              </a:ext>
            </a:extLst>
          </p:cNvPr>
          <p:cNvSpPr>
            <a:spLocks noGrp="1" noChangeArrowheads="1"/>
          </p:cNvSpPr>
          <p:nvPr>
            <p:ph type="title"/>
          </p:nvPr>
        </p:nvSpPr>
        <p:spPr>
          <a:xfrm>
            <a:off x="1619672" y="384175"/>
            <a:ext cx="7168615" cy="1280890"/>
          </a:xfrm>
        </p:spPr>
        <p:txBody>
          <a:bodyPr>
            <a:normAutofit/>
          </a:bodyPr>
          <a:lstStyle/>
          <a:p>
            <a:pPr eaLnBrk="1" fontAlgn="auto" hangingPunct="1">
              <a:spcAft>
                <a:spcPts val="0"/>
              </a:spcAft>
              <a:defRPr/>
            </a:pPr>
            <a:r>
              <a:rPr lang="de-AT" sz="2800" b="1" dirty="0">
                <a:solidFill>
                  <a:srgbClr val="C00000"/>
                </a:solidFill>
              </a:rPr>
              <a:t>Therapieschritte bei der Depression</a:t>
            </a:r>
          </a:p>
        </p:txBody>
      </p:sp>
      <p:sp>
        <p:nvSpPr>
          <p:cNvPr id="24579" name="Rectangle 3">
            <a:extLst>
              <a:ext uri="{FF2B5EF4-FFF2-40B4-BE49-F238E27FC236}">
                <a16:creationId xmlns:a16="http://schemas.microsoft.com/office/drawing/2014/main" id="{53EAD092-F4B0-C89D-071B-92E394E4A096}"/>
              </a:ext>
            </a:extLst>
          </p:cNvPr>
          <p:cNvSpPr>
            <a:spLocks noGrp="1"/>
          </p:cNvSpPr>
          <p:nvPr>
            <p:ph sz="quarter" idx="1"/>
          </p:nvPr>
        </p:nvSpPr>
        <p:spPr>
          <a:xfrm>
            <a:off x="1979712" y="1600200"/>
            <a:ext cx="6984776" cy="4873625"/>
          </a:xfrm>
        </p:spPr>
        <p:txBody>
          <a:bodyPr/>
          <a:lstStyle/>
          <a:p>
            <a:pPr eaLnBrk="1" hangingPunct="1">
              <a:buFont typeface="Monotype Sorts"/>
              <a:buNone/>
            </a:pPr>
            <a:endParaRPr lang="de-AT" altLang="de-DE" dirty="0"/>
          </a:p>
          <a:p>
            <a:pPr eaLnBrk="1" hangingPunct="1"/>
            <a:r>
              <a:rPr lang="de-AT" altLang="de-DE" sz="2000" b="1" dirty="0"/>
              <a:t>Verantwortung </a:t>
            </a:r>
            <a:r>
              <a:rPr lang="de-AT" altLang="de-DE" sz="2000" dirty="0"/>
              <a:t>reduzieren - Revision der Verantwortung</a:t>
            </a:r>
          </a:p>
          <a:p>
            <a:pPr marL="0" indent="0" eaLnBrk="1" hangingPunct="1">
              <a:buNone/>
            </a:pPr>
            <a:endParaRPr lang="de-AT" altLang="de-DE" sz="2000" dirty="0"/>
          </a:p>
          <a:p>
            <a:pPr eaLnBrk="1" hangingPunct="1"/>
            <a:r>
              <a:rPr lang="de-AT" altLang="de-DE" sz="2000" b="1" dirty="0"/>
              <a:t>Werte</a:t>
            </a:r>
            <a:r>
              <a:rPr lang="de-AT" altLang="de-DE" sz="2000" dirty="0"/>
              <a:t> bergen</a:t>
            </a:r>
          </a:p>
          <a:p>
            <a:pPr eaLnBrk="1" hangingPunct="1"/>
            <a:endParaRPr lang="de-AT" altLang="de-DE" sz="2000" dirty="0"/>
          </a:p>
          <a:p>
            <a:pPr eaLnBrk="1" hangingPunct="1"/>
            <a:r>
              <a:rPr lang="de-AT" altLang="de-DE" sz="2000" b="1" dirty="0"/>
              <a:t>Arbeit am Grundwert: </a:t>
            </a:r>
          </a:p>
          <a:p>
            <a:pPr eaLnBrk="1" hangingPunct="1">
              <a:buFont typeface="Wingdings 2" panose="05020102010507070707" pitchFamily="18" charset="2"/>
              <a:buNone/>
            </a:pPr>
            <a:r>
              <a:rPr lang="de-AT" altLang="de-DE" sz="2000" dirty="0"/>
              <a:t>		a) in der Gegenwart</a:t>
            </a:r>
          </a:p>
          <a:p>
            <a:pPr eaLnBrk="1" hangingPunct="1">
              <a:buFont typeface="Monotype Sorts"/>
              <a:buNone/>
            </a:pPr>
            <a:r>
              <a:rPr lang="de-AT" altLang="de-DE" sz="2000" dirty="0"/>
              <a:t>    		b) in der Biografie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el 1">
            <a:extLst>
              <a:ext uri="{FF2B5EF4-FFF2-40B4-BE49-F238E27FC236}">
                <a16:creationId xmlns:a16="http://schemas.microsoft.com/office/drawing/2014/main" id="{2002F19A-B138-A332-0C51-FD921C0DFBD9}"/>
              </a:ext>
            </a:extLst>
          </p:cNvPr>
          <p:cNvSpPr>
            <a:spLocks noGrp="1"/>
          </p:cNvSpPr>
          <p:nvPr>
            <p:ph type="title"/>
          </p:nvPr>
        </p:nvSpPr>
        <p:spPr/>
        <p:txBody>
          <a:bodyPr>
            <a:normAutofit/>
          </a:bodyPr>
          <a:lstStyle/>
          <a:p>
            <a:pPr algn="ctr" eaLnBrk="1" fontAlgn="auto" hangingPunct="1">
              <a:spcAft>
                <a:spcPts val="0"/>
              </a:spcAft>
              <a:defRPr/>
            </a:pPr>
            <a:r>
              <a:rPr lang="de-DE" sz="2800" b="1" dirty="0">
                <a:solidFill>
                  <a:srgbClr val="C00000"/>
                </a:solidFill>
              </a:rPr>
              <a:t>Therapieverlauf</a:t>
            </a:r>
          </a:p>
        </p:txBody>
      </p:sp>
      <p:sp>
        <p:nvSpPr>
          <p:cNvPr id="3" name="Inhaltsplatzhalter 2">
            <a:extLst>
              <a:ext uri="{FF2B5EF4-FFF2-40B4-BE49-F238E27FC236}">
                <a16:creationId xmlns:a16="http://schemas.microsoft.com/office/drawing/2014/main" id="{B06D4080-CBE9-517F-2399-EAB12571D277}"/>
              </a:ext>
            </a:extLst>
          </p:cNvPr>
          <p:cNvSpPr>
            <a:spLocks noGrp="1"/>
          </p:cNvSpPr>
          <p:nvPr>
            <p:ph sz="quarter" idx="1"/>
          </p:nvPr>
        </p:nvSpPr>
        <p:spPr>
          <a:xfrm>
            <a:off x="1187624" y="1643063"/>
            <a:ext cx="7848871" cy="4525962"/>
          </a:xfrm>
        </p:spPr>
        <p:txBody>
          <a:bodyPr>
            <a:normAutofit/>
          </a:bodyPr>
          <a:lstStyle/>
          <a:p>
            <a:pPr marL="420624" indent="-384048" eaLnBrk="1" fontAlgn="auto" hangingPunct="1">
              <a:spcAft>
                <a:spcPts val="0"/>
              </a:spcAft>
              <a:buFont typeface="Courier New" pitchFamily="49" charset="0"/>
              <a:buChar char="o"/>
              <a:defRPr/>
            </a:pPr>
            <a:r>
              <a:rPr lang="de-DE" b="1" dirty="0">
                <a:solidFill>
                  <a:srgbClr val="C00000"/>
                </a:solidFill>
              </a:rPr>
              <a:t>1.Therapiejahr: </a:t>
            </a:r>
            <a:r>
              <a:rPr lang="de-DE" dirty="0"/>
              <a:t>Stabilisierung, Ressourcenarbeit. Arbeit an Wahrnehmung; Reflexion der laufenden Beziehungen. Arbeit am Selbstwert/Grundwert; Biografische Arbeit</a:t>
            </a:r>
          </a:p>
          <a:p>
            <a:pPr marL="420624" indent="-384048" eaLnBrk="1" fontAlgn="auto" hangingPunct="1">
              <a:spcAft>
                <a:spcPts val="0"/>
              </a:spcAft>
              <a:buFont typeface="Courier New" pitchFamily="49" charset="0"/>
              <a:buChar char="o"/>
              <a:defRPr/>
            </a:pPr>
            <a:r>
              <a:rPr lang="de-DE" b="1" dirty="0">
                <a:solidFill>
                  <a:srgbClr val="C00000"/>
                </a:solidFill>
              </a:rPr>
              <a:t>2.Therapiejahr: </a:t>
            </a:r>
            <a:r>
              <a:rPr lang="de-DE" dirty="0"/>
              <a:t>Positionierung im Beruf, Beziehungen (Abgrenzen, Stärken des Ichs; biografische Arbeit) </a:t>
            </a:r>
          </a:p>
          <a:p>
            <a:pPr marL="420624" indent="-384048" eaLnBrk="1" fontAlgn="auto" hangingPunct="1">
              <a:spcAft>
                <a:spcPts val="0"/>
              </a:spcAft>
              <a:buFont typeface="Courier New" pitchFamily="49" charset="0"/>
              <a:buChar char="o"/>
              <a:defRPr/>
            </a:pPr>
            <a:r>
              <a:rPr lang="de-DE" b="1" dirty="0">
                <a:solidFill>
                  <a:srgbClr val="C00000"/>
                </a:solidFill>
              </a:rPr>
              <a:t>3.Therapiejahr:</a:t>
            </a:r>
            <a:r>
              <a:rPr lang="de-DE" dirty="0">
                <a:solidFill>
                  <a:schemeClr val="accent2"/>
                </a:solidFill>
              </a:rPr>
              <a:t> </a:t>
            </a:r>
            <a:r>
              <a:rPr lang="de-DE" dirty="0"/>
              <a:t>Bewältigung von </a:t>
            </a:r>
            <a:r>
              <a:rPr lang="de-DE" dirty="0" err="1"/>
              <a:t>life</a:t>
            </a:r>
            <a:r>
              <a:rPr lang="de-DE" dirty="0"/>
              <a:t> </a:t>
            </a:r>
            <a:r>
              <a:rPr lang="de-DE" dirty="0" err="1"/>
              <a:t>events</a:t>
            </a:r>
            <a:r>
              <a:rPr lang="de-DE" dirty="0"/>
              <a:t> (Myom; </a:t>
            </a:r>
            <a:r>
              <a:rPr lang="de-DE" dirty="0" err="1"/>
              <a:t>Extrauterinschwangerschaft</a:t>
            </a:r>
            <a:r>
              <a:rPr lang="de-DE" dirty="0"/>
              <a:t>); weitere Arbeit an Beziehungsstrukturen; biografische Arbeit</a:t>
            </a:r>
          </a:p>
          <a:p>
            <a:pPr marL="420624" indent="-384048" eaLnBrk="1" fontAlgn="auto" hangingPunct="1">
              <a:spcAft>
                <a:spcPts val="0"/>
              </a:spcAft>
              <a:buFont typeface="Courier New" pitchFamily="49" charset="0"/>
              <a:buChar char="o"/>
              <a:defRPr/>
            </a:pPr>
            <a:r>
              <a:rPr lang="de-DE" b="1" dirty="0">
                <a:solidFill>
                  <a:srgbClr val="C00000"/>
                </a:solidFill>
              </a:rPr>
              <a:t>4.Therapiejahr: </a:t>
            </a:r>
            <a:r>
              <a:rPr lang="de-DE" dirty="0"/>
              <a:t>differenziertes Arbeiten an den Beziehungsstrukturen, biografische Arbeit</a:t>
            </a:r>
          </a:p>
          <a:p>
            <a:pPr marL="420624" indent="-384048" eaLnBrk="1" fontAlgn="auto" hangingPunct="1">
              <a:spcAft>
                <a:spcPts val="0"/>
              </a:spcAft>
              <a:buFont typeface="Wingdings 2"/>
              <a:buNone/>
              <a:defRPr/>
            </a:pPr>
            <a:endParaRPr lang="de-DE"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45201" y="116632"/>
            <a:ext cx="6589199" cy="1296144"/>
          </a:xfrm>
        </p:spPr>
        <p:txBody>
          <a:bodyPr>
            <a:normAutofit fontScale="90000"/>
          </a:bodyPr>
          <a:lstStyle/>
          <a:p>
            <a:pPr algn="ctr"/>
            <a:r>
              <a:rPr lang="de-DE" sz="2800" b="1" dirty="0">
                <a:solidFill>
                  <a:srgbClr val="C00000"/>
                </a:solidFill>
              </a:rPr>
              <a:t>Aus- und Weiterbildung Psychotherapeutische Medizin - Existenzanalyse</a:t>
            </a:r>
          </a:p>
        </p:txBody>
      </p:sp>
      <p:sp>
        <p:nvSpPr>
          <p:cNvPr id="3" name="Inhaltsplatzhalter 2"/>
          <p:cNvSpPr>
            <a:spLocks noGrp="1"/>
          </p:cNvSpPr>
          <p:nvPr>
            <p:ph idx="1"/>
          </p:nvPr>
        </p:nvSpPr>
        <p:spPr>
          <a:xfrm>
            <a:off x="1547665" y="1628800"/>
            <a:ext cx="6986736" cy="4282422"/>
          </a:xfrm>
        </p:spPr>
        <p:txBody>
          <a:bodyPr>
            <a:normAutofit fontScale="25000" lnSpcReduction="20000"/>
          </a:bodyPr>
          <a:lstStyle/>
          <a:p>
            <a:pPr>
              <a:buNone/>
            </a:pPr>
            <a:r>
              <a:rPr lang="de-DE" dirty="0"/>
              <a:t> </a:t>
            </a:r>
          </a:p>
          <a:p>
            <a:r>
              <a:rPr lang="de-DE" sz="7200" b="1" dirty="0"/>
              <a:t>PSY 3-Diplom </a:t>
            </a:r>
            <a:r>
              <a:rPr lang="de-DE" sz="7200" dirty="0"/>
              <a:t>Psychotherapeutische Medizin</a:t>
            </a:r>
          </a:p>
          <a:p>
            <a:r>
              <a:rPr lang="de-DE" sz="7200" dirty="0">
                <a:solidFill>
                  <a:schemeClr val="tx1"/>
                </a:solidFill>
              </a:rPr>
              <a:t>in der </a:t>
            </a:r>
            <a:r>
              <a:rPr lang="de-DE" sz="7200" b="1" dirty="0" err="1">
                <a:solidFill>
                  <a:schemeClr val="tx1"/>
                </a:solidFill>
              </a:rPr>
              <a:t>Fachärzt</a:t>
            </a:r>
            <a:r>
              <a:rPr lang="de-DE" sz="7200" b="1" dirty="0">
                <a:solidFill>
                  <a:schemeClr val="tx1"/>
                </a:solidFill>
              </a:rPr>
              <a:t>*</a:t>
            </a:r>
            <a:r>
              <a:rPr lang="de-DE" sz="7200" b="1" dirty="0" err="1">
                <a:solidFill>
                  <a:schemeClr val="tx1"/>
                </a:solidFill>
              </a:rPr>
              <a:t>innenausbildung</a:t>
            </a:r>
            <a:r>
              <a:rPr lang="de-DE" sz="7200" b="1" dirty="0">
                <a:solidFill>
                  <a:schemeClr val="tx1"/>
                </a:solidFill>
              </a:rPr>
              <a:t> </a:t>
            </a:r>
            <a:r>
              <a:rPr lang="de-DE" sz="7200" dirty="0">
                <a:solidFill>
                  <a:schemeClr val="tx1"/>
                </a:solidFill>
              </a:rPr>
              <a:t>Psychiatrie </a:t>
            </a:r>
            <a:r>
              <a:rPr lang="de-DE" sz="7200" dirty="0">
                <a:solidFill>
                  <a:schemeClr val="tx2"/>
                </a:solidFill>
              </a:rPr>
              <a:t>und Psychotherapeutische Medizin - </a:t>
            </a:r>
            <a:r>
              <a:rPr lang="de-DE" sz="7200" b="1" dirty="0">
                <a:solidFill>
                  <a:schemeClr val="tx1"/>
                </a:solidFill>
              </a:rPr>
              <a:t>Aufbaucurriculum</a:t>
            </a:r>
          </a:p>
          <a:p>
            <a:pPr algn="ctr">
              <a:buNone/>
            </a:pPr>
            <a:endParaRPr lang="de-DE" sz="7200" b="1" dirty="0">
              <a:solidFill>
                <a:schemeClr val="accent5">
                  <a:lumMod val="75000"/>
                </a:schemeClr>
              </a:solidFill>
            </a:endParaRPr>
          </a:p>
          <a:p>
            <a:pPr algn="ctr">
              <a:buNone/>
            </a:pPr>
            <a:r>
              <a:rPr lang="de-DE" sz="7200" b="1" dirty="0">
                <a:solidFill>
                  <a:schemeClr val="accent5">
                    <a:lumMod val="75000"/>
                  </a:schemeClr>
                </a:solidFill>
              </a:rPr>
              <a:t> Erster PSY 3 Lehrgang: März 2023 bis Dezember 2025</a:t>
            </a:r>
          </a:p>
          <a:p>
            <a:pPr algn="ctr">
              <a:buNone/>
            </a:pPr>
            <a:r>
              <a:rPr lang="de-DE" sz="7200" b="1" dirty="0">
                <a:solidFill>
                  <a:srgbClr val="C00000"/>
                </a:solidFill>
              </a:rPr>
              <a:t>Zweiter PSY3 Lehrgang/Aufbaucurriculum:  </a:t>
            </a:r>
          </a:p>
          <a:p>
            <a:pPr algn="ctr">
              <a:buNone/>
            </a:pPr>
            <a:r>
              <a:rPr lang="de-DE" sz="7200" b="1" dirty="0">
                <a:solidFill>
                  <a:srgbClr val="C00000"/>
                </a:solidFill>
              </a:rPr>
              <a:t>  Jänner2026-Dezember 2028</a:t>
            </a:r>
          </a:p>
          <a:p>
            <a:pPr algn="ctr">
              <a:buNone/>
            </a:pPr>
            <a:r>
              <a:rPr lang="de-DE" sz="7200" b="1" dirty="0">
                <a:solidFill>
                  <a:srgbClr val="7030A0"/>
                </a:solidFill>
              </a:rPr>
              <a:t>Dritter PSY3 Lehrgang/ Aufbaucurriculum Start Jänner 2029 </a:t>
            </a:r>
          </a:p>
          <a:p>
            <a:pPr algn="ctr">
              <a:buNone/>
            </a:pPr>
            <a:endParaRPr lang="de-DE" sz="7200" b="1" dirty="0">
              <a:solidFill>
                <a:srgbClr val="FFC000"/>
              </a:solidFill>
            </a:endParaRPr>
          </a:p>
          <a:p>
            <a:pPr algn="ctr">
              <a:buNone/>
            </a:pPr>
            <a:r>
              <a:rPr lang="de-DE" sz="7200" b="1" dirty="0">
                <a:solidFill>
                  <a:srgbClr val="C00000"/>
                </a:solidFill>
              </a:rPr>
              <a:t>Ort der Ausbildung: Wien</a:t>
            </a:r>
          </a:p>
          <a:p>
            <a:pPr algn="ctr">
              <a:buNone/>
            </a:pPr>
            <a:r>
              <a:rPr lang="de-DE" sz="7200" b="1" dirty="0">
                <a:solidFill>
                  <a:srgbClr val="FFC000"/>
                </a:solidFill>
              </a:rPr>
              <a:t>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45201" y="260648"/>
            <a:ext cx="6589199" cy="504056"/>
          </a:xfrm>
        </p:spPr>
        <p:txBody>
          <a:bodyPr>
            <a:normAutofit fontScale="90000"/>
          </a:bodyPr>
          <a:lstStyle/>
          <a:p>
            <a:r>
              <a:rPr lang="de-DE" sz="2800" b="1" dirty="0">
                <a:solidFill>
                  <a:srgbClr val="C00000"/>
                </a:solidFill>
              </a:rPr>
              <a:t>Psy3 Diplomlehrgang in Existenzanalyse</a:t>
            </a:r>
          </a:p>
        </p:txBody>
      </p:sp>
      <p:sp>
        <p:nvSpPr>
          <p:cNvPr id="3" name="Inhaltsplatzhalter 2"/>
          <p:cNvSpPr>
            <a:spLocks noGrp="1"/>
          </p:cNvSpPr>
          <p:nvPr>
            <p:ph idx="1"/>
          </p:nvPr>
        </p:nvSpPr>
        <p:spPr>
          <a:xfrm>
            <a:off x="1619672" y="908720"/>
            <a:ext cx="7416824" cy="5001758"/>
          </a:xfrm>
        </p:spPr>
        <p:txBody>
          <a:bodyPr>
            <a:normAutofit fontScale="25000" lnSpcReduction="20000"/>
          </a:bodyPr>
          <a:lstStyle/>
          <a:p>
            <a:pPr>
              <a:buNone/>
            </a:pPr>
            <a:r>
              <a:rPr lang="de-AT" sz="4800" b="1" dirty="0"/>
              <a:t>PSY 3 Diplom „Psychotherapeutische Medizin“ - Existenzanalyse</a:t>
            </a:r>
            <a:endParaRPr lang="de-DE" sz="4800" dirty="0"/>
          </a:p>
          <a:p>
            <a:pPr>
              <a:buNone/>
            </a:pPr>
            <a:r>
              <a:rPr lang="de-AT" sz="4800" b="1" dirty="0"/>
              <a:t> </a:t>
            </a:r>
            <a:endParaRPr lang="de-DE" sz="4800" dirty="0"/>
          </a:p>
          <a:p>
            <a:pPr lvl="1"/>
            <a:r>
              <a:rPr lang="de-DE" sz="4800" dirty="0"/>
              <a:t>40 AE Allgemeine und basale Theorie </a:t>
            </a:r>
          </a:p>
          <a:p>
            <a:pPr lvl="1"/>
            <a:r>
              <a:rPr lang="de-DE" sz="4800" dirty="0"/>
              <a:t>150 AE Theorie/Technikseminare - Existenzanalyse (4 Wochenendseminare pro Jahr; Freitag – Samstag) </a:t>
            </a:r>
          </a:p>
          <a:p>
            <a:pPr lvl="1"/>
            <a:r>
              <a:rPr lang="de-DE" sz="4800" dirty="0"/>
              <a:t> 60AE Zusatzfach (Theorie und praktische Umsetzung) </a:t>
            </a:r>
          </a:p>
          <a:p>
            <a:pPr lvl="1"/>
            <a:r>
              <a:rPr lang="de-DE" sz="4800" dirty="0"/>
              <a:t>75 AE Literaturstudium</a:t>
            </a:r>
          </a:p>
          <a:p>
            <a:pPr>
              <a:buNone/>
            </a:pPr>
            <a:r>
              <a:rPr lang="de-DE" sz="4800" b="1" i="1" dirty="0"/>
              <a:t>325 AE Zwischensumme Theorie</a:t>
            </a:r>
            <a:endParaRPr lang="de-DE" sz="4800" b="1" dirty="0"/>
          </a:p>
          <a:p>
            <a:pPr>
              <a:buNone/>
            </a:pPr>
            <a:r>
              <a:rPr lang="de-DE" sz="4800" dirty="0"/>
              <a:t> </a:t>
            </a:r>
          </a:p>
          <a:p>
            <a:pPr lvl="1"/>
            <a:r>
              <a:rPr lang="de-DE" sz="4800" dirty="0"/>
              <a:t> 150 AE Selbsterfahrung (in laufenden Gruppen und Bad Hofgastein; davon 50 AE Einzelselbsterfahrung) </a:t>
            </a:r>
          </a:p>
          <a:p>
            <a:pPr lvl="1"/>
            <a:r>
              <a:rPr lang="de-DE" sz="4800" dirty="0"/>
              <a:t>600 AE Ärztliche Tätigkeit unter psychotherapeutischen Gesichtspunkten 600 AE</a:t>
            </a:r>
          </a:p>
          <a:p>
            <a:pPr lvl="1"/>
            <a:r>
              <a:rPr lang="de-DE" sz="4800" dirty="0"/>
              <a:t>50 AE </a:t>
            </a:r>
            <a:r>
              <a:rPr lang="de-DE" sz="4800" dirty="0" err="1"/>
              <a:t>Balintgruppe</a:t>
            </a:r>
            <a:r>
              <a:rPr lang="de-DE" sz="4800" dirty="0"/>
              <a:t>/Supervision </a:t>
            </a:r>
          </a:p>
          <a:p>
            <a:pPr lvl="1"/>
            <a:r>
              <a:rPr lang="de-DE" sz="4800" dirty="0"/>
              <a:t>600 AE Methodenspezifische Praxis</a:t>
            </a:r>
          </a:p>
          <a:p>
            <a:pPr lvl="1"/>
            <a:r>
              <a:rPr lang="de-DE" sz="4800" dirty="0"/>
              <a:t>120 AE Methodenspezifische Supervision (in laufenden Gruppen und Bad Hofgastein; davon 30 AE Einzelsupervision)</a:t>
            </a:r>
          </a:p>
          <a:p>
            <a:pPr>
              <a:buNone/>
            </a:pPr>
            <a:r>
              <a:rPr lang="de-DE" sz="4800" b="1" i="1" dirty="0"/>
              <a:t>1520 AE Zwischensumme Selbsterfahrung, Supervision, Praxis</a:t>
            </a:r>
            <a:endParaRPr lang="de-DE" sz="4800" dirty="0"/>
          </a:p>
          <a:p>
            <a:pPr>
              <a:buNone/>
            </a:pPr>
            <a:r>
              <a:rPr lang="de-DE" sz="4800" b="1" i="1" dirty="0"/>
              <a:t> </a:t>
            </a:r>
            <a:endParaRPr lang="de-DE" sz="4800" dirty="0"/>
          </a:p>
          <a:p>
            <a:pPr>
              <a:buNone/>
            </a:pPr>
            <a:r>
              <a:rPr lang="de-DE" sz="4800" b="1" dirty="0"/>
              <a:t>Summe ÖÄK-Diplom PSY3  in Existenzanalyse: 1845 AE </a:t>
            </a:r>
            <a:endParaRPr lang="de-DE" sz="4800" dirty="0"/>
          </a:p>
          <a:p>
            <a:pPr>
              <a:buNone/>
            </a:pPr>
            <a:r>
              <a:rPr lang="de-AT" sz="4800" dirty="0"/>
              <a:t>Ärztliche Tätigkeit unter psychotherapeutischen Gesichtspunkten (davon mindestens  50 Std. in einem psychiatrischen Krankenhaus) 600 AE</a:t>
            </a:r>
            <a:endParaRPr lang="de-DE" sz="4800" dirty="0"/>
          </a:p>
          <a:p>
            <a:pPr>
              <a:buNone/>
            </a:pPr>
            <a:r>
              <a:rPr lang="de-AT" sz="4800" dirty="0"/>
              <a:t>Evaluation und Abschluss </a:t>
            </a:r>
            <a:endParaRPr lang="de-DE" sz="4800" dirty="0"/>
          </a:p>
          <a:p>
            <a:pPr>
              <a:buNone/>
            </a:pPr>
            <a:r>
              <a:rPr lang="de-AT" sz="4800" dirty="0"/>
              <a:t> </a:t>
            </a:r>
            <a:endParaRPr lang="de-DE" sz="4800" dirty="0"/>
          </a:p>
          <a:p>
            <a:pPr>
              <a:buNone/>
            </a:pPr>
            <a:endParaRPr lang="de-DE"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11760" y="188640"/>
            <a:ext cx="6589199" cy="1280890"/>
          </a:xfrm>
        </p:spPr>
        <p:txBody>
          <a:bodyPr>
            <a:normAutofit/>
          </a:bodyPr>
          <a:lstStyle/>
          <a:p>
            <a:r>
              <a:rPr lang="de-DE" sz="2800" b="1" dirty="0">
                <a:solidFill>
                  <a:srgbClr val="C00000"/>
                </a:solidFill>
              </a:rPr>
              <a:t>Psy3 Diplomlehrgang in Existenzanalyse</a:t>
            </a:r>
            <a:endParaRPr lang="de-DE" sz="2800" dirty="0">
              <a:solidFill>
                <a:srgbClr val="C00000"/>
              </a:solidFill>
            </a:endParaRPr>
          </a:p>
        </p:txBody>
      </p:sp>
      <p:sp>
        <p:nvSpPr>
          <p:cNvPr id="3" name="Inhaltsplatzhalter 2"/>
          <p:cNvSpPr>
            <a:spLocks noGrp="1"/>
          </p:cNvSpPr>
          <p:nvPr>
            <p:ph idx="1"/>
          </p:nvPr>
        </p:nvSpPr>
        <p:spPr/>
        <p:txBody>
          <a:bodyPr>
            <a:normAutofit fontScale="77500" lnSpcReduction="20000"/>
          </a:bodyPr>
          <a:lstStyle/>
          <a:p>
            <a:pPr>
              <a:buNone/>
            </a:pPr>
            <a:r>
              <a:rPr lang="de-DE" sz="1800" b="1" dirty="0"/>
              <a:t>Theorie und Technikvermittlung: 4 Wochenenden pro Jahr (Freitag bis Samstag)</a:t>
            </a:r>
          </a:p>
          <a:p>
            <a:pPr marL="342900" indent="-342900">
              <a:buNone/>
            </a:pPr>
            <a:r>
              <a:rPr lang="de-DE" sz="1800" b="1" dirty="0"/>
              <a:t>1.Jahr: </a:t>
            </a:r>
          </a:p>
          <a:p>
            <a:pPr marL="342900" indent="-342900">
              <a:buNone/>
            </a:pPr>
            <a:r>
              <a:rPr lang="de-DE" sz="1800" b="1" dirty="0"/>
              <a:t>	1. WE: </a:t>
            </a:r>
            <a:r>
              <a:rPr lang="de-DE" sz="1800" dirty="0"/>
              <a:t>Phänomenologie und existenzanalytische Prozesstheorie (personale Existenzanalyse)</a:t>
            </a:r>
          </a:p>
          <a:p>
            <a:pPr marL="342900" indent="-342900">
              <a:buNone/>
            </a:pPr>
            <a:r>
              <a:rPr lang="de-DE" sz="1800" dirty="0"/>
              <a:t>	</a:t>
            </a:r>
            <a:r>
              <a:rPr lang="de-DE" sz="1800" b="1" dirty="0"/>
              <a:t>2.WE: </a:t>
            </a:r>
            <a:r>
              <a:rPr lang="de-DE" sz="1800" dirty="0"/>
              <a:t>Geschichte der humanistischen Psychotherapieschulen allgemein und im Speziellen der Existenzanalyse</a:t>
            </a:r>
          </a:p>
          <a:p>
            <a:pPr marL="342900" indent="-342900">
              <a:buNone/>
            </a:pPr>
            <a:r>
              <a:rPr lang="de-DE" sz="1800" b="1" dirty="0"/>
              <a:t>	</a:t>
            </a:r>
            <a:r>
              <a:rPr lang="de-DE" sz="1800" dirty="0"/>
              <a:t>Einführung in die Sinn-, Wertelehre und Existenzlehre; Person und </a:t>
            </a:r>
            <a:r>
              <a:rPr lang="de-DE" sz="1800" dirty="0" err="1"/>
              <a:t>Dialogfähikeit</a:t>
            </a:r>
            <a:r>
              <a:rPr lang="de-DE" sz="1800" dirty="0"/>
              <a:t> der Person nach innen (Selbstdistanzierung, Aufspüren der primären Emotionalität) und nach außen (Vertrauen und Selbsttranszendenz), Verantwortung; existenzanalytische Krankheitslehre</a:t>
            </a:r>
          </a:p>
          <a:p>
            <a:pPr marL="342900" indent="-342900">
              <a:buNone/>
            </a:pPr>
            <a:r>
              <a:rPr lang="de-DE" sz="1800" b="1" dirty="0"/>
              <a:t>	3.WE:</a:t>
            </a:r>
            <a:r>
              <a:rPr lang="de-DE" sz="1800" dirty="0"/>
              <a:t>Existenzanalytische Strukturtheorie (1. und 2. personale Grundmotivation)</a:t>
            </a:r>
          </a:p>
          <a:p>
            <a:pPr marL="342900" indent="-342900">
              <a:buNone/>
            </a:pPr>
            <a:r>
              <a:rPr lang="de-DE" sz="1800" b="1" dirty="0"/>
              <a:t>	4.WE:</a:t>
            </a:r>
            <a:r>
              <a:rPr lang="de-DE" sz="1800" dirty="0"/>
              <a:t>Existenzanalytische Strukturtheorie (3. und 4. personale Grundmotivation)</a:t>
            </a:r>
            <a:endParaRPr lang="de-DE" sz="1800" b="1" dirty="0"/>
          </a:p>
          <a:p>
            <a:pPr marL="662940" lvl="1" indent="-342900">
              <a:buAutoNum type="arabicPeriod"/>
            </a:pPr>
            <a:endParaRPr lang="de-DE" sz="1500" b="1"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800" b="1" dirty="0">
                <a:solidFill>
                  <a:srgbClr val="C00000"/>
                </a:solidFill>
              </a:rPr>
              <a:t>Psy3 Diplomlehrgang in Existenzanalyse</a:t>
            </a:r>
            <a:endParaRPr lang="de-DE" sz="2800" dirty="0">
              <a:solidFill>
                <a:srgbClr val="C00000"/>
              </a:solidFill>
            </a:endParaRPr>
          </a:p>
        </p:txBody>
      </p:sp>
      <p:sp>
        <p:nvSpPr>
          <p:cNvPr id="3" name="Inhaltsplatzhalter 2"/>
          <p:cNvSpPr>
            <a:spLocks noGrp="1"/>
          </p:cNvSpPr>
          <p:nvPr>
            <p:ph idx="1"/>
          </p:nvPr>
        </p:nvSpPr>
        <p:spPr/>
        <p:txBody>
          <a:bodyPr>
            <a:normAutofit fontScale="77500" lnSpcReduction="20000"/>
          </a:bodyPr>
          <a:lstStyle/>
          <a:p>
            <a:pPr>
              <a:buNone/>
            </a:pPr>
            <a:r>
              <a:rPr lang="de-DE" sz="1800" b="1" dirty="0"/>
              <a:t>2. Und 3. Jahr:  </a:t>
            </a:r>
            <a:r>
              <a:rPr lang="de-DE" sz="1800" dirty="0"/>
              <a:t>psychische Störungsbilder (Theorie/Krankheitsverständnis, Diagnostik [ICD und existenzanalytische Diagnostik] und existenzanalytische Vorgehensweise)</a:t>
            </a:r>
          </a:p>
          <a:p>
            <a:pPr>
              <a:buNone/>
            </a:pPr>
            <a:r>
              <a:rPr lang="de-DE" sz="1800" b="1" dirty="0"/>
              <a:t>2.Jahr: </a:t>
            </a:r>
          </a:p>
          <a:p>
            <a:pPr>
              <a:buNone/>
            </a:pPr>
            <a:r>
              <a:rPr lang="de-DE" sz="1800" b="1" dirty="0"/>
              <a:t>	1.WE: </a:t>
            </a:r>
            <a:r>
              <a:rPr lang="de-DE" sz="1800" dirty="0"/>
              <a:t>Angst und Zwang</a:t>
            </a:r>
            <a:r>
              <a:rPr lang="de-DE" sz="1800" b="1" dirty="0"/>
              <a:t>	</a:t>
            </a:r>
            <a:endParaRPr lang="de-DE" sz="1800" dirty="0"/>
          </a:p>
          <a:p>
            <a:pPr>
              <a:buNone/>
            </a:pPr>
            <a:r>
              <a:rPr lang="de-DE" sz="1800" b="1" dirty="0"/>
              <a:t>	2.WE: </a:t>
            </a:r>
            <a:r>
              <a:rPr lang="de-DE" sz="1800" dirty="0"/>
              <a:t>Affektive Störungen</a:t>
            </a:r>
          </a:p>
          <a:p>
            <a:pPr>
              <a:buNone/>
            </a:pPr>
            <a:r>
              <a:rPr lang="de-DE" sz="1800" b="1" dirty="0"/>
              <a:t>	3.WE </a:t>
            </a:r>
            <a:r>
              <a:rPr lang="de-DE" sz="1800" dirty="0"/>
              <a:t>Persönlichkeitsstörungen</a:t>
            </a:r>
          </a:p>
          <a:p>
            <a:pPr>
              <a:buNone/>
            </a:pPr>
            <a:r>
              <a:rPr lang="de-DE" b="1" dirty="0"/>
              <a:t>	4.WE: </a:t>
            </a:r>
            <a:r>
              <a:rPr lang="de-DE" dirty="0"/>
              <a:t>Psychosen</a:t>
            </a:r>
            <a:endParaRPr lang="de-DE" sz="1800" dirty="0"/>
          </a:p>
          <a:p>
            <a:pPr>
              <a:buNone/>
            </a:pPr>
            <a:r>
              <a:rPr lang="de-DE" sz="1800" b="1" dirty="0"/>
              <a:t>3.Jahr:</a:t>
            </a:r>
          </a:p>
          <a:p>
            <a:pPr>
              <a:buNone/>
            </a:pPr>
            <a:r>
              <a:rPr lang="de-DE" sz="1800" b="1" dirty="0"/>
              <a:t>	1.WE: </a:t>
            </a:r>
            <a:r>
              <a:rPr lang="de-DE" sz="1800" dirty="0"/>
              <a:t>Psychosomatik</a:t>
            </a:r>
          </a:p>
          <a:p>
            <a:pPr>
              <a:buNone/>
            </a:pPr>
            <a:r>
              <a:rPr lang="de-DE" sz="1800" b="1" dirty="0"/>
              <a:t>	2.WE: </a:t>
            </a:r>
            <a:r>
              <a:rPr lang="de-DE" sz="1800" dirty="0"/>
              <a:t>Psychotraumatologie</a:t>
            </a:r>
          </a:p>
          <a:p>
            <a:pPr>
              <a:buNone/>
            </a:pPr>
            <a:r>
              <a:rPr lang="de-DE" sz="1800" b="1" dirty="0"/>
              <a:t>	3.WE: </a:t>
            </a:r>
            <a:r>
              <a:rPr lang="de-DE" sz="1800" dirty="0"/>
              <a:t>Spezifische existenzanalytische Methoden zu ausgewählten Kapiteln</a:t>
            </a:r>
          </a:p>
          <a:p>
            <a:pPr>
              <a:buNone/>
            </a:pPr>
            <a:r>
              <a:rPr lang="de-DE" sz="1800" dirty="0"/>
              <a:t>	</a:t>
            </a:r>
            <a:r>
              <a:rPr lang="de-DE" sz="1800" b="1" dirty="0"/>
              <a:t>4.WE: </a:t>
            </a:r>
            <a:r>
              <a:rPr lang="de-DE" sz="1800" dirty="0"/>
              <a:t>Vertiefung der Theorie und Praxis</a:t>
            </a:r>
            <a:endParaRPr lang="de-DE" sz="18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noChangeArrowheads="1"/>
          </p:cNvSpPr>
          <p:nvPr>
            <p:ph type="title"/>
          </p:nvPr>
        </p:nvSpPr>
        <p:spPr>
          <a:xfrm>
            <a:off x="612648" y="228600"/>
            <a:ext cx="8153400" cy="680120"/>
          </a:xfrm>
        </p:spPr>
        <p:txBody>
          <a:bodyPr>
            <a:normAutofit fontScale="90000"/>
          </a:bodyPr>
          <a:lstStyle/>
          <a:p>
            <a:pPr algn="ctr"/>
            <a:br>
              <a:rPr lang="de-AT" altLang="de-DE" sz="4100" dirty="0"/>
            </a:br>
            <a:r>
              <a:rPr lang="de-AT" altLang="de-DE" sz="3100" b="1" dirty="0">
                <a:solidFill>
                  <a:srgbClr val="C00000"/>
                </a:solidFill>
              </a:rPr>
              <a:t>Logotherapie</a:t>
            </a:r>
          </a:p>
        </p:txBody>
      </p:sp>
      <p:sp>
        <p:nvSpPr>
          <p:cNvPr id="11267" name="Inhaltsplatzhalter 2"/>
          <p:cNvSpPr>
            <a:spLocks noGrp="1" noChangeArrowheads="1"/>
          </p:cNvSpPr>
          <p:nvPr>
            <p:ph idx="1"/>
          </p:nvPr>
        </p:nvSpPr>
        <p:spPr/>
        <p:txBody>
          <a:bodyPr>
            <a:normAutofit/>
          </a:bodyPr>
          <a:lstStyle/>
          <a:p>
            <a:pPr marL="0" indent="0">
              <a:buFont typeface="Wingdings 3" pitchFamily="18" charset="2"/>
              <a:buNone/>
            </a:pPr>
            <a:r>
              <a:rPr lang="de-AT" altLang="de-DE" dirty="0"/>
              <a:t> </a:t>
            </a:r>
          </a:p>
          <a:p>
            <a:pPr marL="0" indent="0">
              <a:spcBef>
                <a:spcPct val="0"/>
              </a:spcBef>
              <a:buFont typeface="Wingdings 3" pitchFamily="18" charset="2"/>
              <a:buNone/>
            </a:pPr>
            <a:r>
              <a:rPr lang="de-AT" altLang="de-DE" sz="2800" dirty="0"/>
              <a:t> 	</a:t>
            </a:r>
            <a:r>
              <a:rPr lang="de-AT" altLang="de-DE" sz="2400" dirty="0"/>
              <a:t>ist eine </a:t>
            </a:r>
            <a:r>
              <a:rPr lang="de-AT" altLang="de-DE" sz="2400" b="1" dirty="0"/>
              <a:t>sinnorientierte Beratungs- und 	Behandlungsmethode </a:t>
            </a:r>
            <a:r>
              <a:rPr lang="de-AT" altLang="de-DE" sz="2400" dirty="0"/>
              <a:t>(„Logos“ = Sinn), 	die Anleitung und Hilfestellung bei der 	Suche nach Sinn gibt.</a:t>
            </a:r>
          </a:p>
          <a:p>
            <a:pPr marL="0" indent="0">
              <a:spcBef>
                <a:spcPct val="0"/>
              </a:spcBef>
              <a:buFont typeface="Wingdings 3" pitchFamily="18" charset="2"/>
              <a:buNone/>
            </a:pPr>
            <a:endParaRPr lang="de-AT" altLang="de-DE" sz="2400" dirty="0"/>
          </a:p>
          <a:p>
            <a:pPr marL="0" indent="0">
              <a:spcBef>
                <a:spcPct val="0"/>
              </a:spcBef>
              <a:buFont typeface="Wingdings 3" pitchFamily="18" charset="2"/>
              <a:buNone/>
            </a:pPr>
            <a:r>
              <a:rPr lang="de-AT" altLang="de-DE" sz="2400" dirty="0"/>
              <a:t>	</a:t>
            </a:r>
            <a:r>
              <a:rPr lang="de-AT" altLang="de-DE" sz="2400" b="1" dirty="0">
                <a:solidFill>
                  <a:schemeClr val="accent1">
                    <a:lumMod val="75000"/>
                  </a:schemeClr>
                </a:solidFill>
              </a:rPr>
              <a:t>Sinn </a:t>
            </a:r>
            <a:r>
              <a:rPr lang="de-AT" altLang="de-DE" sz="2400" dirty="0">
                <a:solidFill>
                  <a:srgbClr val="C00000"/>
                </a:solidFill>
              </a:rPr>
              <a:t>ist die beste Möglichkeit für die  	Person in der jeweiligen Situation</a:t>
            </a:r>
            <a:r>
              <a:rPr lang="de-AT" altLang="de-DE" sz="2800" dirty="0">
                <a:solidFill>
                  <a:srgbClr val="C00000"/>
                </a:solidFill>
              </a:rPr>
              <a: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p:txBody>
          <a:bodyPr/>
          <a:lstStyle/>
          <a:p>
            <a:pPr algn="ctr" eaLnBrk="1" hangingPunct="1">
              <a:defRPr/>
            </a:pPr>
            <a:r>
              <a:rPr lang="de-AT" sz="2800" b="0" dirty="0"/>
              <a:t> </a:t>
            </a:r>
            <a:r>
              <a:rPr lang="de-AT" sz="2800" b="1" dirty="0">
                <a:solidFill>
                  <a:srgbClr val="C00000"/>
                </a:solidFill>
              </a:rPr>
              <a:t>Literatur</a:t>
            </a:r>
            <a:br>
              <a:rPr lang="de-AT" sz="2800" b="1" dirty="0">
                <a:solidFill>
                  <a:srgbClr val="C00000"/>
                </a:solidFill>
              </a:rPr>
            </a:br>
            <a:endParaRPr lang="de-DE" sz="2800" b="1" dirty="0">
              <a:solidFill>
                <a:srgbClr val="C00000"/>
              </a:solidFill>
            </a:endParaRPr>
          </a:p>
        </p:txBody>
      </p:sp>
      <p:sp>
        <p:nvSpPr>
          <p:cNvPr id="60419" name="Rectangle 3"/>
          <p:cNvSpPr>
            <a:spLocks noGrp="1" noChangeArrowheads="1"/>
          </p:cNvSpPr>
          <p:nvPr>
            <p:ph idx="1"/>
          </p:nvPr>
        </p:nvSpPr>
        <p:spPr>
          <a:xfrm>
            <a:off x="1942415" y="1340768"/>
            <a:ext cx="6591985" cy="5040560"/>
          </a:xfrm>
        </p:spPr>
        <p:txBody>
          <a:bodyPr>
            <a:normAutofit fontScale="85000" lnSpcReduction="10000"/>
          </a:bodyPr>
          <a:lstStyle/>
          <a:p>
            <a:pPr eaLnBrk="1" hangingPunct="1">
              <a:lnSpc>
                <a:spcPct val="80000"/>
              </a:lnSpc>
              <a:buFont typeface="Wingdings" pitchFamily="2" charset="2"/>
              <a:buNone/>
              <a:defRPr/>
            </a:pPr>
            <a:r>
              <a:rPr lang="de-AT" sz="1800" b="1" dirty="0"/>
              <a:t>Praxis der Personalen Existenzanalyse</a:t>
            </a:r>
            <a:r>
              <a:rPr lang="de-AT" sz="1800" dirty="0"/>
              <a:t> – Erweiterter Tagungsbericht 2/1993</a:t>
            </a:r>
          </a:p>
          <a:p>
            <a:pPr eaLnBrk="1" hangingPunct="1">
              <a:lnSpc>
                <a:spcPct val="80000"/>
              </a:lnSpc>
              <a:buFont typeface="Wingdings" pitchFamily="2" charset="2"/>
              <a:buNone/>
              <a:defRPr/>
            </a:pPr>
            <a:r>
              <a:rPr lang="de-AT" sz="1800" dirty="0"/>
              <a:t> der GLE; Hrsg: A. </a:t>
            </a:r>
            <a:r>
              <a:rPr lang="de-AT" sz="1800" dirty="0" err="1"/>
              <a:t>Längle</a:t>
            </a:r>
            <a:endParaRPr lang="de-AT" sz="1800" dirty="0"/>
          </a:p>
          <a:p>
            <a:pPr eaLnBrk="1" hangingPunct="1">
              <a:lnSpc>
                <a:spcPct val="80000"/>
              </a:lnSpc>
              <a:buFont typeface="Wingdings" pitchFamily="2" charset="2"/>
              <a:buNone/>
              <a:defRPr/>
            </a:pPr>
            <a:endParaRPr lang="de-AT" sz="1800" b="1" dirty="0"/>
          </a:p>
          <a:p>
            <a:pPr eaLnBrk="1" hangingPunct="1">
              <a:lnSpc>
                <a:spcPct val="80000"/>
              </a:lnSpc>
              <a:buFont typeface="Wingdings" pitchFamily="2" charset="2"/>
              <a:buNone/>
              <a:defRPr/>
            </a:pPr>
            <a:r>
              <a:rPr lang="de-AT" sz="1800" b="1" dirty="0"/>
              <a:t>Süchtig sein</a:t>
            </a:r>
            <a:r>
              <a:rPr lang="de-AT" sz="1800" dirty="0"/>
              <a:t> (Grundmotivationen) – Erweiterter Tagungsbericht1/1993</a:t>
            </a:r>
          </a:p>
          <a:p>
            <a:pPr eaLnBrk="1" hangingPunct="1">
              <a:lnSpc>
                <a:spcPct val="80000"/>
              </a:lnSpc>
              <a:buFont typeface="Wingdings" pitchFamily="2" charset="2"/>
              <a:buNone/>
              <a:defRPr/>
            </a:pPr>
            <a:r>
              <a:rPr lang="de-AT" sz="1800" dirty="0"/>
              <a:t> der  GLE; Hrsg.: A. </a:t>
            </a:r>
            <a:r>
              <a:rPr lang="de-AT" sz="1800" dirty="0" err="1"/>
              <a:t>Längle</a:t>
            </a:r>
            <a:r>
              <a:rPr lang="de-AT" sz="1800" dirty="0"/>
              <a:t>, Ch. Probst </a:t>
            </a:r>
          </a:p>
          <a:p>
            <a:pPr eaLnBrk="1" hangingPunct="1">
              <a:lnSpc>
                <a:spcPct val="80000"/>
              </a:lnSpc>
              <a:buFont typeface="Wingdings" pitchFamily="2" charset="2"/>
              <a:buNone/>
              <a:defRPr/>
            </a:pPr>
            <a:endParaRPr lang="de-AT" sz="1800" b="1" dirty="0"/>
          </a:p>
          <a:p>
            <a:pPr eaLnBrk="1" hangingPunct="1">
              <a:lnSpc>
                <a:spcPct val="80000"/>
              </a:lnSpc>
              <a:buFont typeface="Wingdings" pitchFamily="2" charset="2"/>
              <a:buNone/>
              <a:defRPr/>
            </a:pPr>
            <a:r>
              <a:rPr lang="de-AT" sz="1800" b="1" dirty="0"/>
              <a:t>Methoden der Existenzanalyse und Logotherapie.</a:t>
            </a:r>
            <a:r>
              <a:rPr lang="de-AT" sz="1800" dirty="0"/>
              <a:t> In: Existenzanalyse</a:t>
            </a:r>
          </a:p>
          <a:p>
            <a:pPr eaLnBrk="1" hangingPunct="1">
              <a:lnSpc>
                <a:spcPct val="80000"/>
              </a:lnSpc>
              <a:buFont typeface="Wingdings" pitchFamily="2" charset="2"/>
              <a:buNone/>
              <a:defRPr/>
            </a:pPr>
            <a:r>
              <a:rPr lang="de-AT" dirty="0"/>
              <a:t>1</a:t>
            </a:r>
            <a:r>
              <a:rPr lang="de-AT" sz="1800" dirty="0"/>
              <a:t>, April 2000, 17. Jahrgang </a:t>
            </a:r>
          </a:p>
          <a:p>
            <a:pPr eaLnBrk="1" hangingPunct="1">
              <a:lnSpc>
                <a:spcPct val="80000"/>
              </a:lnSpc>
              <a:buFont typeface="Wingdings" pitchFamily="2" charset="2"/>
              <a:buNone/>
              <a:defRPr/>
            </a:pPr>
            <a:endParaRPr lang="de-AT" sz="1800" dirty="0"/>
          </a:p>
          <a:p>
            <a:pPr eaLnBrk="1" hangingPunct="1">
              <a:lnSpc>
                <a:spcPct val="80000"/>
              </a:lnSpc>
              <a:buFont typeface="Wingdings" pitchFamily="2" charset="2"/>
              <a:buNone/>
              <a:defRPr/>
            </a:pPr>
            <a:r>
              <a:rPr lang="de-AT" sz="1800" b="1" dirty="0"/>
              <a:t>Entscheidung zum Sein.</a:t>
            </a:r>
            <a:r>
              <a:rPr lang="de-AT" sz="1800" dirty="0"/>
              <a:t> Hrsg.: A. </a:t>
            </a:r>
            <a:r>
              <a:rPr lang="de-AT" sz="1800" dirty="0" err="1"/>
              <a:t>Längle</a:t>
            </a:r>
            <a:r>
              <a:rPr lang="de-AT" sz="1800" dirty="0"/>
              <a:t>, 1988. Piper</a:t>
            </a:r>
          </a:p>
          <a:p>
            <a:pPr eaLnBrk="1" hangingPunct="1">
              <a:lnSpc>
                <a:spcPct val="80000"/>
              </a:lnSpc>
              <a:buFont typeface="Wingdings" pitchFamily="2" charset="2"/>
              <a:buNone/>
              <a:defRPr/>
            </a:pPr>
            <a:endParaRPr lang="de-AT" sz="1800" b="1" dirty="0"/>
          </a:p>
          <a:p>
            <a:pPr eaLnBrk="1" hangingPunct="1">
              <a:lnSpc>
                <a:spcPct val="80000"/>
              </a:lnSpc>
              <a:buFont typeface="Wingdings" pitchFamily="2" charset="2"/>
              <a:buNone/>
              <a:defRPr/>
            </a:pPr>
            <a:r>
              <a:rPr lang="de-AT" sz="1800" b="1" dirty="0"/>
              <a:t>Existenzanalyse bei schizophrenen Störungen.</a:t>
            </a:r>
            <a:r>
              <a:rPr lang="de-AT" sz="1800" dirty="0"/>
              <a:t> L. Tutsch, </a:t>
            </a:r>
          </a:p>
          <a:p>
            <a:pPr eaLnBrk="1" hangingPunct="1">
              <a:lnSpc>
                <a:spcPct val="80000"/>
              </a:lnSpc>
              <a:buFont typeface="Wingdings" pitchFamily="2" charset="2"/>
              <a:buNone/>
              <a:defRPr/>
            </a:pPr>
            <a:r>
              <a:rPr lang="de-AT" sz="1800" dirty="0"/>
              <a:t>K. Matuszak-Luss, K. Steinert. In: Ich bin tausend Ich, 2002, Facultas </a:t>
            </a:r>
          </a:p>
          <a:p>
            <a:pPr eaLnBrk="1" hangingPunct="1">
              <a:lnSpc>
                <a:spcPct val="80000"/>
              </a:lnSpc>
              <a:buFont typeface="Wingdings" pitchFamily="2" charset="2"/>
              <a:buNone/>
              <a:defRPr/>
            </a:pPr>
            <a:endParaRPr lang="de-AT" sz="1800" b="1" dirty="0"/>
          </a:p>
          <a:p>
            <a:pPr eaLnBrk="1" hangingPunct="1">
              <a:lnSpc>
                <a:spcPct val="80000"/>
              </a:lnSpc>
              <a:buFont typeface="Wingdings" pitchFamily="2" charset="2"/>
              <a:buNone/>
              <a:defRPr/>
            </a:pPr>
            <a:r>
              <a:rPr lang="de-AT" sz="1800" b="1" dirty="0"/>
              <a:t>Diagnostik in Existenzanalyse und Logotherapie.</a:t>
            </a:r>
            <a:r>
              <a:rPr lang="de-AT" sz="1800" dirty="0"/>
              <a:t> K. </a:t>
            </a:r>
            <a:r>
              <a:rPr lang="de-AT" sz="1800" dirty="0" err="1"/>
              <a:t>Luss</a:t>
            </a:r>
            <a:r>
              <a:rPr lang="de-AT" sz="1800" dirty="0"/>
              <a:t>, P. Gruber. In:</a:t>
            </a:r>
          </a:p>
          <a:p>
            <a:pPr eaLnBrk="1" hangingPunct="1">
              <a:lnSpc>
                <a:spcPct val="80000"/>
              </a:lnSpc>
              <a:buFont typeface="Wingdings" pitchFamily="2" charset="2"/>
              <a:buNone/>
              <a:defRPr/>
            </a:pPr>
            <a:r>
              <a:rPr lang="de-AT" sz="1800" dirty="0"/>
              <a:t> Diagnostik in der Psychotherapie. Hrsg.: A. </a:t>
            </a:r>
            <a:r>
              <a:rPr lang="de-AT" sz="1800" dirty="0" err="1"/>
              <a:t>Laireiter</a:t>
            </a:r>
            <a:r>
              <a:rPr lang="de-AT" sz="1800" dirty="0"/>
              <a:t>. 2000, Springer </a:t>
            </a:r>
          </a:p>
          <a:p>
            <a:pPr eaLnBrk="1" hangingPunct="1">
              <a:lnSpc>
                <a:spcPct val="80000"/>
              </a:lnSpc>
              <a:buFont typeface="Wingdings" pitchFamily="2" charset="2"/>
              <a:buNone/>
              <a:defRPr/>
            </a:pPr>
            <a:r>
              <a:rPr lang="de-AT" sz="1800" dirty="0"/>
              <a:t>Verlag</a:t>
            </a:r>
            <a:endParaRPr lang="de-DE" sz="1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945201" y="188640"/>
            <a:ext cx="6589199" cy="936104"/>
          </a:xfrm>
        </p:spPr>
        <p:txBody>
          <a:bodyPr>
            <a:normAutofit/>
          </a:bodyPr>
          <a:lstStyle/>
          <a:p>
            <a:pPr algn="ctr"/>
            <a:r>
              <a:rPr lang="de-AT" sz="2800" b="1" dirty="0">
                <a:solidFill>
                  <a:srgbClr val="C00000"/>
                </a:solidFill>
                <a:latin typeface="Tw Cen MT" pitchFamily="34" charset="0"/>
                <a:cs typeface="Times New Roman" pitchFamily="18" charset="0"/>
              </a:rPr>
              <a:t>Literatur</a:t>
            </a:r>
          </a:p>
        </p:txBody>
      </p:sp>
      <p:sp>
        <p:nvSpPr>
          <p:cNvPr id="2" name="Inhaltsplatzhalter 1"/>
          <p:cNvSpPr>
            <a:spLocks noGrp="1"/>
          </p:cNvSpPr>
          <p:nvPr>
            <p:ph idx="1"/>
          </p:nvPr>
        </p:nvSpPr>
        <p:spPr>
          <a:xfrm>
            <a:off x="1942415" y="764704"/>
            <a:ext cx="6591985" cy="5146518"/>
          </a:xfrm>
        </p:spPr>
        <p:txBody>
          <a:bodyPr>
            <a:noAutofit/>
          </a:bodyPr>
          <a:lstStyle/>
          <a:p>
            <a:pPr>
              <a:buNone/>
            </a:pPr>
            <a:r>
              <a:rPr lang="de-AT" sz="1800" dirty="0">
                <a:latin typeface="Tw Cen MT" pitchFamily="34" charset="0"/>
                <a:cs typeface="Times New Roman" pitchFamily="18" charset="0"/>
              </a:rPr>
              <a:t>V. </a:t>
            </a:r>
            <a:r>
              <a:rPr lang="de-AT" sz="1800" dirty="0" err="1">
                <a:latin typeface="Tw Cen MT" pitchFamily="34" charset="0"/>
                <a:cs typeface="Times New Roman" pitchFamily="18" charset="0"/>
              </a:rPr>
              <a:t>Frankl</a:t>
            </a:r>
            <a:r>
              <a:rPr lang="de-AT" sz="1800" dirty="0">
                <a:latin typeface="Tw Cen MT" pitchFamily="34" charset="0"/>
                <a:cs typeface="Times New Roman" pitchFamily="18" charset="0"/>
              </a:rPr>
              <a:t> (1987) Ärztliche Seelsorge. Fischer Taschenbuchverlag, Frankfurt am Main</a:t>
            </a:r>
          </a:p>
          <a:p>
            <a:pPr>
              <a:buNone/>
            </a:pPr>
            <a:r>
              <a:rPr lang="de-AT" sz="1800" dirty="0">
                <a:latin typeface="Tw Cen MT" pitchFamily="34" charset="0"/>
                <a:cs typeface="Times New Roman" pitchFamily="18" charset="0"/>
              </a:rPr>
              <a:t>V. </a:t>
            </a:r>
            <a:r>
              <a:rPr lang="de-AT" sz="1800" dirty="0" err="1">
                <a:latin typeface="Tw Cen MT" pitchFamily="34" charset="0"/>
                <a:cs typeface="Times New Roman" pitchFamily="18" charset="0"/>
              </a:rPr>
              <a:t>Frankl</a:t>
            </a:r>
            <a:r>
              <a:rPr lang="de-AT" sz="1800" dirty="0">
                <a:latin typeface="Tw Cen MT" pitchFamily="34" charset="0"/>
                <a:cs typeface="Times New Roman" pitchFamily="18" charset="0"/>
              </a:rPr>
              <a:t> (1990) Der leidende Mensch. Piper, München, Zürich </a:t>
            </a:r>
          </a:p>
          <a:p>
            <a:pPr>
              <a:buNone/>
            </a:pPr>
            <a:r>
              <a:rPr lang="de-AT" sz="1800" dirty="0">
                <a:latin typeface="Tw Cen MT" pitchFamily="34" charset="0"/>
                <a:cs typeface="Times New Roman" pitchFamily="18" charset="0"/>
              </a:rPr>
              <a:t>V. </a:t>
            </a:r>
            <a:r>
              <a:rPr lang="de-AT" sz="1800" dirty="0" err="1">
                <a:latin typeface="Tw Cen MT" pitchFamily="34" charset="0"/>
                <a:cs typeface="Times New Roman" pitchFamily="18" charset="0"/>
              </a:rPr>
              <a:t>Frankl</a:t>
            </a:r>
            <a:r>
              <a:rPr lang="de-AT" sz="1800" dirty="0">
                <a:latin typeface="Tw Cen MT" pitchFamily="34" charset="0"/>
                <a:cs typeface="Times New Roman" pitchFamily="18" charset="0"/>
              </a:rPr>
              <a:t> (1991) Der Wille zum Sinn. Serie Piper. München </a:t>
            </a:r>
          </a:p>
          <a:p>
            <a:pPr marL="342900" indent="-342900">
              <a:buNone/>
            </a:pPr>
            <a:r>
              <a:rPr lang="de-AT" sz="1800" dirty="0">
                <a:latin typeface="Tw Cen MT" pitchFamily="34" charset="0"/>
                <a:cs typeface="Times New Roman" pitchFamily="18" charset="0"/>
              </a:rPr>
              <a:t>A. Längle ((1988) Entscheidung zum Sein. Piper, München, Zürich</a:t>
            </a:r>
          </a:p>
          <a:p>
            <a:pPr marL="0" indent="0">
              <a:buNone/>
            </a:pPr>
            <a:r>
              <a:rPr lang="de-AT" sz="1800" dirty="0">
                <a:solidFill>
                  <a:schemeClr val="tx1"/>
                </a:solidFill>
                <a:latin typeface="Tw Cen MT" pitchFamily="34" charset="0"/>
                <a:cs typeface="Times New Roman" pitchFamily="18" charset="0"/>
              </a:rPr>
              <a:t>A. Längle (2021) Existenzanalyse und Logotherapie. Stuttgart, 	Kohlhammer</a:t>
            </a:r>
            <a:endParaRPr lang="de-AT" dirty="0">
              <a:solidFill>
                <a:schemeClr val="tx1"/>
              </a:solidFill>
              <a:latin typeface="Tw Cen MT" pitchFamily="34" charset="0"/>
              <a:cs typeface="Times New Roman" pitchFamily="18" charset="0"/>
            </a:endParaRPr>
          </a:p>
          <a:p>
            <a:pPr marL="0" indent="0">
              <a:buNone/>
            </a:pPr>
            <a:r>
              <a:rPr lang="de-AT" dirty="0">
                <a:latin typeface="Tw Cen MT" pitchFamily="34" charset="0"/>
                <a:cs typeface="Times New Roman" pitchFamily="18" charset="0"/>
              </a:rPr>
              <a:t>A. Längle (2025) Lehrbuch zur Existenzanalyse, Grundlagen. Wien, Facultas</a:t>
            </a:r>
          </a:p>
          <a:p>
            <a:pPr>
              <a:buNone/>
            </a:pPr>
            <a:r>
              <a:rPr lang="de-AT" sz="1800" dirty="0">
                <a:latin typeface="Tw Cen MT" pitchFamily="34" charset="0"/>
                <a:cs typeface="Times New Roman" pitchFamily="18" charset="0"/>
              </a:rPr>
              <a:t>G. Stumm und B. </a:t>
            </a:r>
            <a:r>
              <a:rPr lang="de-AT" sz="1800" dirty="0" err="1">
                <a:latin typeface="Tw Cen MT" pitchFamily="34" charset="0"/>
                <a:cs typeface="Times New Roman" pitchFamily="18" charset="0"/>
              </a:rPr>
              <a:t>Wirth</a:t>
            </a:r>
            <a:r>
              <a:rPr lang="de-AT" sz="1800" dirty="0">
                <a:latin typeface="Tw Cen MT" pitchFamily="34" charset="0"/>
                <a:cs typeface="Times New Roman" pitchFamily="18" charset="0"/>
              </a:rPr>
              <a:t> (1992) Psychotherapie Schulen und Methoden.  Falter Verlag, Wien</a:t>
            </a:r>
          </a:p>
          <a:p>
            <a:pPr>
              <a:buNone/>
            </a:pPr>
            <a:r>
              <a:rPr lang="de-AT" sz="1800" dirty="0">
                <a:latin typeface="Tw Cen MT" pitchFamily="34" charset="0"/>
                <a:cs typeface="Times New Roman" pitchFamily="18" charset="0"/>
              </a:rPr>
              <a:t>H. </a:t>
            </a:r>
            <a:r>
              <a:rPr lang="de-AT" sz="1800" dirty="0" err="1">
                <a:latin typeface="Tw Cen MT" pitchFamily="34" charset="0"/>
                <a:cs typeface="Times New Roman" pitchFamily="18" charset="0"/>
              </a:rPr>
              <a:t>Strotzka</a:t>
            </a:r>
            <a:r>
              <a:rPr lang="de-AT" sz="1800" dirty="0">
                <a:latin typeface="Tw Cen MT" pitchFamily="34" charset="0"/>
                <a:cs typeface="Times New Roman" pitchFamily="18" charset="0"/>
              </a:rPr>
              <a:t> (1984) Psychotherapie und Tiefenpsychologie. Springer Verlag, Wien, New York</a:t>
            </a:r>
          </a:p>
          <a:p>
            <a:pPr>
              <a:buNone/>
            </a:pPr>
            <a:endParaRPr lang="de-AT" dirty="0">
              <a:latin typeface="Tw Cen MT" pitchFamily="34" charset="0"/>
              <a:cs typeface="Times New Roman" pitchFamily="18" charset="0"/>
            </a:endParaRPr>
          </a:p>
          <a:p>
            <a:pPr>
              <a:buNone/>
            </a:pPr>
            <a:r>
              <a:rPr lang="de-AT" sz="1800" b="1" dirty="0">
                <a:latin typeface="Tw Cen MT" pitchFamily="34" charset="0"/>
                <a:cs typeface="Times New Roman" pitchFamily="18" charset="0"/>
              </a:rPr>
              <a:t>Zeitschrift Existenzanalyse  </a:t>
            </a:r>
            <a:r>
              <a:rPr lang="de-AT" sz="1800" dirty="0">
                <a:latin typeface="Tw Cen MT" pitchFamily="34" charset="0"/>
                <a:cs typeface="Times New Roman" pitchFamily="18" charset="0"/>
              </a:rPr>
              <a:t>u.a. Jährliche Kongressvorträge der Internationalen Kongresse der GLE International</a:t>
            </a:r>
          </a:p>
          <a:p>
            <a:pPr>
              <a:buNone/>
            </a:pPr>
            <a:endParaRPr lang="de-AT" dirty="0">
              <a:latin typeface="Tw Cen MT" pitchFamily="34" charset="0"/>
              <a:cs typeface="Times New Roman" pitchFamily="18" charset="0"/>
            </a:endParaRPr>
          </a:p>
          <a:p>
            <a:pPr>
              <a:buNone/>
            </a:pPr>
            <a:endParaRPr lang="de-AT" sz="1800" dirty="0">
              <a:latin typeface="Tw Cen MT" pitchFamily="34" charset="0"/>
              <a:cs typeface="Times New Roman" pitchFamily="18"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normAutofit/>
          </a:bodyPr>
          <a:lstStyle/>
          <a:p>
            <a:pPr>
              <a:buNone/>
            </a:pPr>
            <a:endParaRPr lang="de-AT" dirty="0"/>
          </a:p>
          <a:p>
            <a:pPr>
              <a:buNone/>
            </a:pPr>
            <a:r>
              <a:rPr lang="de-AT" b="1" dirty="0"/>
              <a:t>Kontaktperson für weitere Fragen zu PSY3/ Aufbaucurriculum-Existenzanalyse: </a:t>
            </a:r>
          </a:p>
          <a:p>
            <a:pPr>
              <a:buNone/>
            </a:pPr>
            <a:endParaRPr lang="de-AT" dirty="0"/>
          </a:p>
          <a:p>
            <a:pPr>
              <a:buNone/>
            </a:pPr>
            <a:r>
              <a:rPr lang="de-AT" dirty="0"/>
              <a:t>Dr. Karin Matuszak-</a:t>
            </a:r>
            <a:r>
              <a:rPr lang="de-AT" dirty="0" err="1"/>
              <a:t>Luss</a:t>
            </a:r>
            <a:endParaRPr lang="de-AT" dirty="0"/>
          </a:p>
          <a:p>
            <a:pPr>
              <a:buNone/>
            </a:pPr>
            <a:r>
              <a:rPr lang="de-AT" dirty="0" err="1"/>
              <a:t>Seckendorfstrasse</a:t>
            </a:r>
            <a:r>
              <a:rPr lang="de-AT" dirty="0"/>
              <a:t> 6/1/6, 1140 Wien</a:t>
            </a:r>
          </a:p>
          <a:p>
            <a:pPr>
              <a:buNone/>
            </a:pPr>
            <a:r>
              <a:rPr lang="de-AT" dirty="0"/>
              <a:t>Tel.: 0664 911 59 39 </a:t>
            </a:r>
          </a:p>
          <a:p>
            <a:pPr>
              <a:buNone/>
            </a:pPr>
            <a:r>
              <a:rPr lang="de-AT" dirty="0"/>
              <a:t>Mail: info@psyordination.at</a:t>
            </a:r>
          </a:p>
          <a:p>
            <a:pPr>
              <a:buNone/>
            </a:pPr>
            <a:endParaRPr lang="de-DE"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pPr algn="ctr"/>
            <a:endParaRPr lang="de-AT" sz="2800" dirty="0"/>
          </a:p>
        </p:txBody>
      </p:sp>
      <p:sp>
        <p:nvSpPr>
          <p:cNvPr id="2" name="Inhaltsplatzhalter 1"/>
          <p:cNvSpPr>
            <a:spLocks noGrp="1"/>
          </p:cNvSpPr>
          <p:nvPr>
            <p:ph idx="1"/>
          </p:nvPr>
        </p:nvSpPr>
        <p:spPr/>
        <p:txBody>
          <a:bodyPr>
            <a:normAutofit/>
          </a:bodyPr>
          <a:lstStyle/>
          <a:p>
            <a:pPr>
              <a:buNone/>
            </a:pPr>
            <a:endParaRPr lang="de-AT" sz="3600" b="1" dirty="0">
              <a:latin typeface="Times New Roman" pitchFamily="18" charset="0"/>
              <a:cs typeface="Times New Roman" pitchFamily="18" charset="0"/>
            </a:endParaRPr>
          </a:p>
          <a:p>
            <a:pPr>
              <a:buNone/>
            </a:pPr>
            <a:endParaRPr lang="de-AT" sz="3600" b="1" dirty="0">
              <a:latin typeface="Times New Roman" pitchFamily="18" charset="0"/>
              <a:cs typeface="Times New Roman" pitchFamily="18" charset="0"/>
            </a:endParaRPr>
          </a:p>
          <a:p>
            <a:pPr algn="ctr">
              <a:buNone/>
            </a:pPr>
            <a:r>
              <a:rPr lang="de-AT" sz="3600" b="1" dirty="0">
                <a:solidFill>
                  <a:schemeClr val="accent1">
                    <a:lumMod val="75000"/>
                  </a:schemeClr>
                </a:solidFill>
                <a:latin typeface="Vivaldi" pitchFamily="66" charset="0"/>
                <a:cs typeface="Times New Roman" pitchFamily="18" charset="0"/>
              </a:rPr>
              <a:t>Danke für Ihre Aufmerksamkeit!</a:t>
            </a:r>
          </a:p>
          <a:p>
            <a:pPr algn="ctr">
              <a:buNone/>
            </a:pPr>
            <a:endParaRPr lang="de-AT" sz="3600" b="1" dirty="0">
              <a:latin typeface="Times New Roman" pitchFamily="18" charset="0"/>
              <a:cs typeface="Times New Roman" pitchFamily="18" charset="0"/>
            </a:endParaRPr>
          </a:p>
        </p:txBody>
      </p:sp>
      <p:sp>
        <p:nvSpPr>
          <p:cNvPr id="5" name="Ovale Legende 4"/>
          <p:cNvSpPr/>
          <p:nvPr/>
        </p:nvSpPr>
        <p:spPr>
          <a:xfrm>
            <a:off x="1043608" y="1844824"/>
            <a:ext cx="6984776" cy="316835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rgbClr val="FFC000"/>
                </a:solidFill>
                <a:latin typeface="Brush Script MT" pitchFamily="66" charset="0"/>
              </a:rPr>
              <a:t>Danke für Ihre Aufmerksamkeit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lIns="92075" tIns="46038" rIns="92075" bIns="46038">
            <a:normAutofit/>
          </a:bodyPr>
          <a:lstStyle/>
          <a:p>
            <a:pPr algn="ctr" eaLnBrk="1" hangingPunct="1">
              <a:defRPr/>
            </a:pPr>
            <a:r>
              <a:rPr lang="de-AT" sz="2800" b="1" dirty="0">
                <a:solidFill>
                  <a:srgbClr val="C00000"/>
                </a:solidFill>
              </a:rPr>
              <a:t>Sinn</a:t>
            </a:r>
          </a:p>
        </p:txBody>
      </p:sp>
      <p:sp>
        <p:nvSpPr>
          <p:cNvPr id="16387" name="Rectangle 3"/>
          <p:cNvSpPr>
            <a:spLocks noGrp="1" noChangeArrowheads="1"/>
          </p:cNvSpPr>
          <p:nvPr>
            <p:ph idx="1"/>
          </p:nvPr>
        </p:nvSpPr>
        <p:spPr/>
        <p:txBody>
          <a:bodyPr lIns="92075" tIns="46038" rIns="92075" bIns="46038"/>
          <a:lstStyle/>
          <a:p>
            <a:pPr>
              <a:lnSpc>
                <a:spcPct val="120000"/>
              </a:lnSpc>
              <a:buFont typeface="Wingdings" pitchFamily="2" charset="2"/>
              <a:buChar char="Ø"/>
              <a:defRPr/>
            </a:pPr>
            <a:r>
              <a:rPr lang="de-AT" b="1" dirty="0">
                <a:latin typeface="Arial" pitchFamily="34" charset="0"/>
              </a:rPr>
              <a:t>Sinn </a:t>
            </a:r>
            <a:r>
              <a:rPr lang="de-AT" dirty="0">
                <a:latin typeface="Arial" pitchFamily="34" charset="0"/>
              </a:rPr>
              <a:t>ist die wertvollste Möglichkeit, die sich einem in jeder einzelnen Situation bietet.</a:t>
            </a:r>
          </a:p>
          <a:p>
            <a:pPr eaLnBrk="1" hangingPunct="1">
              <a:lnSpc>
                <a:spcPct val="80000"/>
              </a:lnSpc>
              <a:buFont typeface="Wingdings" pitchFamily="2" charset="2"/>
              <a:buNone/>
              <a:defRPr/>
            </a:pPr>
            <a:endParaRPr lang="de-AT" b="1" dirty="0">
              <a:latin typeface="Arial" pitchFamily="34" charset="0"/>
            </a:endParaRPr>
          </a:p>
          <a:p>
            <a:pPr eaLnBrk="1" hangingPunct="1">
              <a:buFont typeface="Wingdings" pitchFamily="2" charset="2"/>
              <a:buChar char="Ø"/>
              <a:defRPr/>
            </a:pPr>
            <a:r>
              <a:rPr lang="de-AT" b="1" dirty="0">
                <a:latin typeface="Arial" pitchFamily="34" charset="0"/>
              </a:rPr>
              <a:t>Drei Wertekategorien:</a:t>
            </a:r>
          </a:p>
          <a:p>
            <a:pPr eaLnBrk="1" hangingPunct="1">
              <a:buNone/>
              <a:defRPr/>
            </a:pPr>
            <a:r>
              <a:rPr lang="de-AT" b="1" dirty="0">
                <a:latin typeface="Arial" pitchFamily="34" charset="0"/>
              </a:rPr>
              <a:t>		</a:t>
            </a:r>
            <a:r>
              <a:rPr lang="de-AT" dirty="0">
                <a:latin typeface="Arial" pitchFamily="34" charset="0"/>
              </a:rPr>
              <a:t>Erlebniswerte</a:t>
            </a:r>
          </a:p>
          <a:p>
            <a:pPr eaLnBrk="1" hangingPunct="1">
              <a:buFont typeface="Wingdings" pitchFamily="2" charset="2"/>
              <a:buNone/>
              <a:defRPr/>
            </a:pPr>
            <a:r>
              <a:rPr lang="de-AT" dirty="0">
                <a:latin typeface="Arial" pitchFamily="34" charset="0"/>
              </a:rPr>
              <a:t> 	  schöpferische Werte</a:t>
            </a:r>
          </a:p>
          <a:p>
            <a:pPr eaLnBrk="1" hangingPunct="1">
              <a:buFont typeface="Wingdings" pitchFamily="2" charset="2"/>
              <a:buNone/>
              <a:defRPr/>
            </a:pPr>
            <a:r>
              <a:rPr lang="de-AT" dirty="0">
                <a:latin typeface="Arial" pitchFamily="34" charset="0"/>
              </a:rPr>
              <a:t>   		Einstellungswerte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pPr algn="ctr"/>
            <a:r>
              <a:rPr lang="de-AT" sz="2100" b="1" dirty="0">
                <a:solidFill>
                  <a:srgbClr val="C00000"/>
                </a:solidFill>
                <a:cs typeface="Times New Roman" pitchFamily="18" charset="0"/>
              </a:rPr>
              <a:t>Person</a:t>
            </a:r>
          </a:p>
        </p:txBody>
      </p:sp>
      <p:sp>
        <p:nvSpPr>
          <p:cNvPr id="2" name="Inhaltsplatzhalter 1"/>
          <p:cNvSpPr>
            <a:spLocks noGrp="1"/>
          </p:cNvSpPr>
          <p:nvPr>
            <p:ph idx="1"/>
          </p:nvPr>
        </p:nvSpPr>
        <p:spPr/>
        <p:txBody>
          <a:bodyPr>
            <a:normAutofit lnSpcReduction="10000"/>
          </a:bodyPr>
          <a:lstStyle/>
          <a:p>
            <a:r>
              <a:rPr lang="de-AT" dirty="0">
                <a:latin typeface="Times New Roman" pitchFamily="18" charset="0"/>
                <a:cs typeface="Times New Roman" pitchFamily="18" charset="0"/>
              </a:rPr>
              <a:t>Dasjenige im Menschen, das </a:t>
            </a:r>
            <a:r>
              <a:rPr lang="de-AT" b="1" dirty="0">
                <a:latin typeface="Times New Roman" pitchFamily="18" charset="0"/>
                <a:cs typeface="Times New Roman" pitchFamily="18" charset="0"/>
              </a:rPr>
              <a:t>auch immer anders kann, ist fakultativ.</a:t>
            </a:r>
          </a:p>
          <a:p>
            <a:pPr>
              <a:buNone/>
            </a:pPr>
            <a:endParaRPr lang="de-AT" dirty="0">
              <a:latin typeface="Times New Roman" pitchFamily="18" charset="0"/>
              <a:cs typeface="Times New Roman" pitchFamily="18" charset="0"/>
            </a:endParaRPr>
          </a:p>
          <a:p>
            <a:r>
              <a:rPr lang="de-AT" b="1" dirty="0">
                <a:latin typeface="Times New Roman" pitchFamily="18" charset="0"/>
                <a:cs typeface="Times New Roman" pitchFamily="18" charset="0"/>
              </a:rPr>
              <a:t>Niemals auf das </a:t>
            </a:r>
            <a:r>
              <a:rPr lang="de-AT" b="1" dirty="0" err="1">
                <a:latin typeface="Times New Roman" pitchFamily="18" charset="0"/>
                <a:cs typeface="Times New Roman" pitchFamily="18" charset="0"/>
              </a:rPr>
              <a:t>Sosein</a:t>
            </a:r>
            <a:r>
              <a:rPr lang="de-AT" b="1" dirty="0">
                <a:latin typeface="Times New Roman" pitchFamily="18" charset="0"/>
                <a:cs typeface="Times New Roman" pitchFamily="18" charset="0"/>
              </a:rPr>
              <a:t> beschränkt</a:t>
            </a:r>
            <a:r>
              <a:rPr lang="de-AT" dirty="0">
                <a:latin typeface="Times New Roman" pitchFamily="18" charset="0"/>
                <a:cs typeface="Times New Roman" pitchFamily="18" charset="0"/>
              </a:rPr>
              <a:t> (im Unterschied zur Persönlichkeit).</a:t>
            </a:r>
          </a:p>
          <a:p>
            <a:pPr>
              <a:buNone/>
            </a:pPr>
            <a:r>
              <a:rPr lang="de-AT" dirty="0">
                <a:latin typeface="Times New Roman" pitchFamily="18" charset="0"/>
                <a:cs typeface="Times New Roman" pitchFamily="18" charset="0"/>
              </a:rPr>
              <a:t> </a:t>
            </a:r>
          </a:p>
          <a:p>
            <a:r>
              <a:rPr lang="de-AT" dirty="0">
                <a:latin typeface="Times New Roman" pitchFamily="18" charset="0"/>
                <a:cs typeface="Times New Roman" pitchFamily="18" charset="0"/>
              </a:rPr>
              <a:t>Ist geistig (dreidimensionales Menschenbild).</a:t>
            </a:r>
          </a:p>
          <a:p>
            <a:pPr>
              <a:buNone/>
            </a:pPr>
            <a:endParaRPr lang="de-AT" dirty="0">
              <a:latin typeface="Times New Roman" pitchFamily="18" charset="0"/>
              <a:cs typeface="Times New Roman" pitchFamily="18" charset="0"/>
            </a:endParaRPr>
          </a:p>
          <a:p>
            <a:r>
              <a:rPr lang="de-AT" dirty="0">
                <a:latin typeface="Times New Roman" pitchFamily="18" charset="0"/>
                <a:cs typeface="Times New Roman" pitchFamily="18" charset="0"/>
              </a:rPr>
              <a:t>Hat die Fähigkeit zur Selbstdistanzierung und</a:t>
            </a:r>
          </a:p>
          <a:p>
            <a:r>
              <a:rPr lang="de-AT" dirty="0">
                <a:latin typeface="Times New Roman" pitchFamily="18" charset="0"/>
                <a:cs typeface="Times New Roman" pitchFamily="18" charset="0"/>
              </a:rPr>
              <a:t>zur Selbsttranszendenz.</a:t>
            </a:r>
          </a:p>
          <a:p>
            <a:pPr algn="r">
              <a:buNone/>
            </a:pPr>
            <a:r>
              <a:rPr lang="de-AT" sz="1350" dirty="0">
                <a:latin typeface="Times New Roman" pitchFamily="18" charset="0"/>
                <a:cs typeface="Times New Roman" pitchFamily="18" charset="0"/>
              </a:rPr>
              <a:t>V. </a:t>
            </a:r>
            <a:r>
              <a:rPr lang="de-AT" sz="1350" dirty="0" err="1">
                <a:latin typeface="Times New Roman" pitchFamily="18" charset="0"/>
                <a:cs typeface="Times New Roman" pitchFamily="18" charset="0"/>
              </a:rPr>
              <a:t>Frankl</a:t>
            </a:r>
            <a:r>
              <a:rPr lang="de-AT" sz="1350" dirty="0">
                <a:latin typeface="Times New Roman" pitchFamily="18" charset="0"/>
                <a:cs typeface="Times New Roman" pitchFamily="18" charset="0"/>
              </a:rPr>
              <a:t> (1972)</a:t>
            </a:r>
          </a:p>
          <a:p>
            <a:endParaRPr lang="de-A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2051720" y="476673"/>
            <a:ext cx="6406480" cy="720080"/>
          </a:xfrm>
        </p:spPr>
        <p:txBody>
          <a:bodyPr>
            <a:normAutofit/>
          </a:bodyPr>
          <a:lstStyle/>
          <a:p>
            <a:pPr eaLnBrk="1" hangingPunct="1">
              <a:defRPr/>
            </a:pPr>
            <a:r>
              <a:rPr lang="de-DE" sz="2800" b="1" dirty="0">
                <a:solidFill>
                  <a:srgbClr val="C00000"/>
                </a:solidFill>
                <a:latin typeface="+mn-lt"/>
                <a:cs typeface="+mj-cs"/>
              </a:rPr>
              <a:t>Personale Situation</a:t>
            </a:r>
          </a:p>
        </p:txBody>
      </p:sp>
      <p:sp>
        <p:nvSpPr>
          <p:cNvPr id="30722" name="Rectangle 3"/>
          <p:cNvSpPr>
            <a:spLocks noGrp="1" noChangeArrowheads="1"/>
          </p:cNvSpPr>
          <p:nvPr>
            <p:ph type="body" idx="1"/>
          </p:nvPr>
        </p:nvSpPr>
        <p:spPr>
          <a:xfrm>
            <a:off x="1547664" y="1928813"/>
            <a:ext cx="7704856" cy="4114800"/>
          </a:xfrm>
          <a:ln>
            <a:solidFill>
              <a:schemeClr val="tx2">
                <a:lumMod val="60000"/>
                <a:lumOff val="40000"/>
              </a:schemeClr>
            </a:solidFill>
          </a:ln>
        </p:spPr>
        <p:txBody>
          <a:bodyPr/>
          <a:lstStyle/>
          <a:p>
            <a:pPr algn="ctr" eaLnBrk="1" hangingPunct="1">
              <a:buFontTx/>
              <a:buNone/>
            </a:pPr>
            <a:endParaRPr lang="de-DE" dirty="0">
              <a:latin typeface="Arial" charset="0"/>
            </a:endParaRPr>
          </a:p>
          <a:p>
            <a:pPr algn="ctr" eaLnBrk="1" hangingPunct="1">
              <a:buFontTx/>
              <a:buNone/>
            </a:pPr>
            <a:endParaRPr lang="de-DE" sz="1400" dirty="0">
              <a:latin typeface="Arial" charset="0"/>
            </a:endParaRPr>
          </a:p>
          <a:p>
            <a:pPr eaLnBrk="1" hangingPunct="1">
              <a:buFontTx/>
              <a:buNone/>
            </a:pPr>
            <a:r>
              <a:rPr lang="de-DE" sz="1200" dirty="0">
                <a:latin typeface="Arial" charset="0"/>
              </a:rPr>
              <a:t>		</a:t>
            </a:r>
          </a:p>
          <a:p>
            <a:pPr eaLnBrk="1" hangingPunct="1">
              <a:buFontTx/>
              <a:buNone/>
            </a:pPr>
            <a:r>
              <a:rPr lang="de-DE" sz="1400" dirty="0">
                <a:latin typeface="Arial" charset="0"/>
              </a:rPr>
              <a:t>                                                       ICH</a:t>
            </a:r>
          </a:p>
          <a:p>
            <a:pPr eaLnBrk="1" hangingPunct="1">
              <a:buFontTx/>
              <a:buNone/>
            </a:pPr>
            <a:r>
              <a:rPr lang="de-DE" sz="1800" dirty="0">
                <a:solidFill>
                  <a:schemeClr val="tx2"/>
                </a:solidFill>
                <a:latin typeface="Arial" charset="0"/>
              </a:rPr>
              <a:t>		            mit mir   	       	                    mit dir/Anderem</a:t>
            </a:r>
          </a:p>
          <a:p>
            <a:pPr eaLnBrk="1" hangingPunct="1">
              <a:buFontTx/>
              <a:buNone/>
            </a:pPr>
            <a:r>
              <a:rPr lang="de-DE" sz="1800" dirty="0">
                <a:latin typeface="Arial" charset="0"/>
              </a:rPr>
              <a:t>    		                               PERSON			         </a:t>
            </a:r>
            <a:endParaRPr lang="de-DE" sz="1200" dirty="0">
              <a:latin typeface="Arial" charset="0"/>
            </a:endParaRPr>
          </a:p>
          <a:p>
            <a:pPr eaLnBrk="1" hangingPunct="1">
              <a:buFontTx/>
              <a:buNone/>
            </a:pPr>
            <a:r>
              <a:rPr lang="de-DE" sz="1200" dirty="0">
                <a:latin typeface="Arial" charset="0"/>
              </a:rPr>
              <a:t>		</a:t>
            </a:r>
            <a:r>
              <a:rPr lang="de-DE" sz="1800" dirty="0">
                <a:latin typeface="Arial" charset="0"/>
              </a:rPr>
              <a:t>INNENWELT		  </a:t>
            </a:r>
            <a:r>
              <a:rPr lang="de-DE" sz="1200" dirty="0">
                <a:latin typeface="Arial" charset="0"/>
              </a:rPr>
              <a:t>AUSTAUSCH</a:t>
            </a:r>
            <a:r>
              <a:rPr lang="de-DE" sz="1800" dirty="0">
                <a:latin typeface="Arial" charset="0"/>
              </a:rPr>
              <a:t>		  AUSSENWELT</a:t>
            </a:r>
          </a:p>
        </p:txBody>
      </p:sp>
      <p:sp>
        <p:nvSpPr>
          <p:cNvPr id="30723" name="Oval 9"/>
          <p:cNvSpPr>
            <a:spLocks noChangeArrowheads="1"/>
          </p:cNvSpPr>
          <p:nvPr/>
        </p:nvSpPr>
        <p:spPr bwMode="auto">
          <a:xfrm>
            <a:off x="928688" y="2428875"/>
            <a:ext cx="4714875" cy="3505200"/>
          </a:xfrm>
          <a:prstGeom prst="ellipse">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de-AT"/>
          </a:p>
        </p:txBody>
      </p:sp>
      <p:sp>
        <p:nvSpPr>
          <p:cNvPr id="30724" name="Oval 9"/>
          <p:cNvSpPr>
            <a:spLocks noChangeArrowheads="1"/>
          </p:cNvSpPr>
          <p:nvPr/>
        </p:nvSpPr>
        <p:spPr bwMode="auto">
          <a:xfrm>
            <a:off x="3807252" y="2420338"/>
            <a:ext cx="4857750" cy="3505200"/>
          </a:xfrm>
          <a:prstGeom prst="ellipse">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de-AT"/>
          </a:p>
        </p:txBody>
      </p:sp>
      <p:sp>
        <p:nvSpPr>
          <p:cNvPr id="30725" name="Arc 2"/>
          <p:cNvSpPr>
            <a:spLocks/>
          </p:cNvSpPr>
          <p:nvPr/>
        </p:nvSpPr>
        <p:spPr bwMode="auto">
          <a:xfrm flipH="1">
            <a:off x="4714875" y="4000500"/>
            <a:ext cx="1071563" cy="915988"/>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6350">
            <a:solidFill>
              <a:schemeClr val="tx1"/>
            </a:solidFill>
            <a:round/>
            <a:headEnd type="arrow" w="med" len="med"/>
            <a:tailEnd/>
          </a:ln>
          <a:extLst>
            <a:ext uri="{909E8E84-426E-40dd-AFC4-6F175D3DCCD1}">
              <a14:hiddenFill xmlns:a14="http://schemas.microsoft.com/office/drawing/2010/main" xmlns="">
                <a:solidFill>
                  <a:srgbClr val="FFFFFF"/>
                </a:solidFill>
              </a14:hiddenFill>
            </a:ext>
          </a:extLst>
        </p:spPr>
        <p:txBody>
          <a:bodyPr/>
          <a:lstStyle/>
          <a:p>
            <a:endParaRPr lang="de-DE"/>
          </a:p>
        </p:txBody>
      </p:sp>
      <p:sp>
        <p:nvSpPr>
          <p:cNvPr id="30726" name="Arc 2"/>
          <p:cNvSpPr>
            <a:spLocks/>
          </p:cNvSpPr>
          <p:nvPr/>
        </p:nvSpPr>
        <p:spPr bwMode="auto">
          <a:xfrm>
            <a:off x="3429000" y="4000500"/>
            <a:ext cx="928688" cy="915988"/>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6350">
            <a:solidFill>
              <a:schemeClr val="tx1"/>
            </a:solidFill>
            <a:round/>
            <a:headEnd type="arrow" w="med" len="med"/>
            <a:tailEnd/>
          </a:ln>
          <a:extLst>
            <a:ext uri="{909E8E84-426E-40dd-AFC4-6F175D3DCCD1}">
              <a14:hiddenFill xmlns:a14="http://schemas.microsoft.com/office/drawing/2010/main" xmlns="">
                <a:solidFill>
                  <a:srgbClr val="FFFFFF"/>
                </a:solidFill>
              </a14:hiddenFill>
            </a:ext>
          </a:extLst>
        </p:spPr>
        <p:txBody>
          <a:bodyPr/>
          <a:lstStyle/>
          <a:p>
            <a:endParaRPr lang="de-DE"/>
          </a:p>
        </p:txBody>
      </p:sp>
      <p:sp>
        <p:nvSpPr>
          <p:cNvPr id="30727" name="Runde Klammer links 13"/>
          <p:cNvSpPr>
            <a:spLocks/>
          </p:cNvSpPr>
          <p:nvPr/>
        </p:nvSpPr>
        <p:spPr bwMode="auto">
          <a:xfrm flipH="1">
            <a:off x="1071563" y="3643313"/>
            <a:ext cx="857250" cy="1071562"/>
          </a:xfrm>
          <a:prstGeom prst="leftBracket">
            <a:avLst>
              <a:gd name="adj" fmla="val 60000"/>
            </a:avLst>
          </a:prstGeom>
          <a:noFill/>
          <a:ln w="9525">
            <a:solidFill>
              <a:schemeClr val="tx1"/>
            </a:solidFill>
            <a:prstDash val="sysDash"/>
            <a:round/>
            <a:headEnd/>
            <a:tailEnd/>
          </a:ln>
          <a:extLst>
            <a:ext uri="{909E8E84-426E-40dd-AFC4-6F175D3DCCD1}">
              <a14:hiddenFill xmlns:a14="http://schemas.microsoft.com/office/drawing/2010/main" xmlns="">
                <a:solidFill>
                  <a:srgbClr val="FFFFFF"/>
                </a:solidFill>
              </a14:hiddenFill>
            </a:ext>
          </a:extLst>
        </p:spPr>
        <p:txBody>
          <a:bodyPr wrap="none"/>
          <a:lstStyle/>
          <a:p>
            <a:endParaRPr lang="de-AT"/>
          </a:p>
        </p:txBody>
      </p:sp>
      <p:sp>
        <p:nvSpPr>
          <p:cNvPr id="30728" name="Runde Klammer links 13"/>
          <p:cNvSpPr>
            <a:spLocks/>
          </p:cNvSpPr>
          <p:nvPr/>
        </p:nvSpPr>
        <p:spPr bwMode="auto">
          <a:xfrm>
            <a:off x="7500938" y="3714750"/>
            <a:ext cx="928687" cy="1071563"/>
          </a:xfrm>
          <a:prstGeom prst="leftBracket">
            <a:avLst>
              <a:gd name="adj" fmla="val 60000"/>
            </a:avLst>
          </a:prstGeom>
          <a:noFill/>
          <a:ln w="9525">
            <a:solidFill>
              <a:schemeClr val="tx1"/>
            </a:solidFill>
            <a:prstDash val="sysDash"/>
            <a:round/>
            <a:headEnd/>
            <a:tailEnd/>
          </a:ln>
          <a:extLst>
            <a:ext uri="{909E8E84-426E-40dd-AFC4-6F175D3DCCD1}">
              <a14:hiddenFill xmlns:a14="http://schemas.microsoft.com/office/drawing/2010/main" xmlns="">
                <a:solidFill>
                  <a:srgbClr val="FFFFFF"/>
                </a:solidFill>
              </a14:hiddenFill>
            </a:ext>
          </a:extLst>
        </p:spPr>
        <p:txBody>
          <a:bodyPr wrap="none"/>
          <a:lstStyle/>
          <a:p>
            <a:endParaRPr lang="de-AT"/>
          </a:p>
        </p:txBody>
      </p:sp>
      <p:sp>
        <p:nvSpPr>
          <p:cNvPr id="4" name="Textfeld 3">
            <a:extLst>
              <a:ext uri="{FF2B5EF4-FFF2-40B4-BE49-F238E27FC236}">
                <a16:creationId xmlns:a16="http://schemas.microsoft.com/office/drawing/2014/main" id="{17306B66-919D-7327-44F1-6B6C88DA677E}"/>
              </a:ext>
            </a:extLst>
          </p:cNvPr>
          <p:cNvSpPr txBox="1"/>
          <p:nvPr/>
        </p:nvSpPr>
        <p:spPr>
          <a:xfrm>
            <a:off x="928688" y="3861048"/>
            <a:ext cx="1267048" cy="338554"/>
          </a:xfrm>
          <a:prstGeom prst="rect">
            <a:avLst/>
          </a:prstGeom>
          <a:noFill/>
        </p:spPr>
        <p:txBody>
          <a:bodyPr wrap="square" rtlCol="0">
            <a:spAutoFit/>
          </a:bodyPr>
          <a:lstStyle/>
          <a:p>
            <a:r>
              <a:rPr lang="de-DE" sz="1600" dirty="0"/>
              <a:t>Intimität</a:t>
            </a:r>
            <a:endParaRPr lang="de-AT" sz="1600" dirty="0"/>
          </a:p>
        </p:txBody>
      </p:sp>
      <p:sp>
        <p:nvSpPr>
          <p:cNvPr id="5" name="Textfeld 4">
            <a:extLst>
              <a:ext uri="{FF2B5EF4-FFF2-40B4-BE49-F238E27FC236}">
                <a16:creationId xmlns:a16="http://schemas.microsoft.com/office/drawing/2014/main" id="{7EE12DC3-609A-B183-0CB4-004A5F1D2CAE}"/>
              </a:ext>
            </a:extLst>
          </p:cNvPr>
          <p:cNvSpPr txBox="1"/>
          <p:nvPr/>
        </p:nvSpPr>
        <p:spPr>
          <a:xfrm>
            <a:off x="7736314" y="3861048"/>
            <a:ext cx="928687" cy="369332"/>
          </a:xfrm>
          <a:prstGeom prst="rect">
            <a:avLst/>
          </a:prstGeom>
          <a:noFill/>
        </p:spPr>
        <p:txBody>
          <a:bodyPr wrap="square" rtlCol="0">
            <a:spAutoFit/>
          </a:bodyPr>
          <a:lstStyle/>
          <a:p>
            <a:r>
              <a:rPr lang="de-DE" dirty="0"/>
              <a:t>Sinn</a:t>
            </a:r>
            <a:endParaRPr lang="de-AT" dirty="0"/>
          </a:p>
        </p:txBody>
      </p:sp>
    </p:spTree>
  </p:cSld>
  <p:clrMapOvr>
    <a:masterClrMapping/>
  </p:clrMapOvr>
  <p:transition/>
</p:sld>
</file>

<file path=ppt/theme/theme1.xml><?xml version="1.0" encoding="utf-8"?>
<a:theme xmlns:a="http://schemas.openxmlformats.org/drawingml/2006/main" name="Fetzen">
  <a:themeElements>
    <a:clrScheme name="Fetze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etze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etze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0</TotalTime>
  <Words>3897</Words>
  <Application>Microsoft Office PowerPoint</Application>
  <PresentationFormat>Bildschirmpräsentation (4:3)</PresentationFormat>
  <Paragraphs>633</Paragraphs>
  <Slides>63</Slides>
  <Notes>11</Notes>
  <HiddenSlides>0</HiddenSlides>
  <MMClips>0</MMClips>
  <ScaleCrop>false</ScaleCrop>
  <HeadingPairs>
    <vt:vector size="8" baseType="variant">
      <vt:variant>
        <vt:lpstr>Verwendete Schriftarten</vt:lpstr>
      </vt:variant>
      <vt:variant>
        <vt:i4>13</vt:i4>
      </vt:variant>
      <vt:variant>
        <vt:lpstr>Design</vt:lpstr>
      </vt:variant>
      <vt:variant>
        <vt:i4>1</vt:i4>
      </vt:variant>
      <vt:variant>
        <vt:lpstr>Eingebettete OLE-Server</vt:lpstr>
      </vt:variant>
      <vt:variant>
        <vt:i4>1</vt:i4>
      </vt:variant>
      <vt:variant>
        <vt:lpstr>Folientitel</vt:lpstr>
      </vt:variant>
      <vt:variant>
        <vt:i4>63</vt:i4>
      </vt:variant>
    </vt:vector>
  </HeadingPairs>
  <TitlesOfParts>
    <vt:vector size="78" baseType="lpstr">
      <vt:lpstr>Arial</vt:lpstr>
      <vt:lpstr>Brush Script MT</vt:lpstr>
      <vt:lpstr>Calibri</vt:lpstr>
      <vt:lpstr>Century Gothic</vt:lpstr>
      <vt:lpstr>Century Schoolbook</vt:lpstr>
      <vt:lpstr>Courier New</vt:lpstr>
      <vt:lpstr>Monotype Sorts</vt:lpstr>
      <vt:lpstr>Times New Roman</vt:lpstr>
      <vt:lpstr>Tw Cen MT</vt:lpstr>
      <vt:lpstr>Vivaldi</vt:lpstr>
      <vt:lpstr>Wingdings</vt:lpstr>
      <vt:lpstr>Wingdings 2</vt:lpstr>
      <vt:lpstr>Wingdings 3</vt:lpstr>
      <vt:lpstr>Fetzen</vt:lpstr>
      <vt:lpstr>Folie</vt:lpstr>
      <vt:lpstr>   Existenzanalyse - Einführung     Universitätsklinik Wien, am 24.Juni 2026</vt:lpstr>
      <vt:lpstr>Existenzanalyse </vt:lpstr>
      <vt:lpstr>Existenzanalyse </vt:lpstr>
      <vt:lpstr>Existenzanalyse</vt:lpstr>
      <vt:lpstr>Existenz</vt:lpstr>
      <vt:lpstr> Logotherapie</vt:lpstr>
      <vt:lpstr>Sinn</vt:lpstr>
      <vt:lpstr>Person</vt:lpstr>
      <vt:lpstr>Personale Situation</vt:lpstr>
      <vt:lpstr>       Anthropologie</vt:lpstr>
      <vt:lpstr>       Motivation</vt:lpstr>
      <vt:lpstr>Die 3 Seinsweisen des Menschen und ihre Intentionalität</vt:lpstr>
      <vt:lpstr> Vierdimensionales Menschenbild Der Weg aus der Gesundheit in die Krankheit und zurück                                                           nach A. Längle (2021, 2024)  </vt:lpstr>
      <vt:lpstr>Die Polarität: Gesundheit - Krankheit</vt:lpstr>
      <vt:lpstr>Viktor E. Frankl</vt:lpstr>
      <vt:lpstr>Viktor E. Frankl</vt:lpstr>
      <vt:lpstr>Viktor E. Frankl</vt:lpstr>
      <vt:lpstr>Viktor E. Frankl</vt:lpstr>
      <vt:lpstr>Viktor E. Frankl</vt:lpstr>
      <vt:lpstr>Gesellschaft für Existenzanalyse und Logotherapie</vt:lpstr>
      <vt:lpstr>Philosophischer Hintergrund</vt:lpstr>
      <vt:lpstr>Phänomenologie</vt:lpstr>
      <vt:lpstr>Phänomenologische Grundhaltung</vt:lpstr>
      <vt:lpstr>Phänomenologische Vorgangsweise</vt:lpstr>
      <vt:lpstr>Begegnungsphilosophie</vt:lpstr>
      <vt:lpstr>Personal-existentielle Grundmotivationen (GM) nach A. Längle</vt:lpstr>
      <vt:lpstr>Erste personale Grundmotivation</vt:lpstr>
      <vt:lpstr>Übersicht:  Erste personale Grundmotivation - Psychodynamik </vt:lpstr>
      <vt:lpstr>Zweite personale Grundmotivation</vt:lpstr>
      <vt:lpstr>Übersicht zur 2. Grundmotivation - Psychodynamik</vt:lpstr>
      <vt:lpstr>Dritte personale Grundmotivation</vt:lpstr>
      <vt:lpstr>Übersicht zur 3. Grundmotivation- Psychodynamik</vt:lpstr>
      <vt:lpstr>Vierte personale Grundmotivation</vt:lpstr>
      <vt:lpstr>Vierte personale Grundmotivation-  Psychodynamik</vt:lpstr>
      <vt:lpstr>Übersicht vierte personale Grundmotivation </vt:lpstr>
      <vt:lpstr>Copingverhalten (automatische Schutzverhalten) – Zuordnung zu den Grundmotivationen – Längle 1998</vt:lpstr>
      <vt:lpstr> Störungsbilder der jeweiligen Grundmotivation abhängig von deren Schweregrad  in Bezugnahme auf Längle A (1998)</vt:lpstr>
      <vt:lpstr>Personale Existenzanalyse nach A. Längle</vt:lpstr>
      <vt:lpstr>Personale Existenzanalyse nach A. Längle</vt:lpstr>
      <vt:lpstr>      Personale Existenzanalyse               nach A. Längle</vt:lpstr>
      <vt:lpstr>                            Existentielle Situation</vt:lpstr>
      <vt:lpstr>Biographische Existenzanalyse –  BEA</vt:lpstr>
      <vt:lpstr>Falldemonstration - Depression</vt:lpstr>
      <vt:lpstr>Frau B - Anamnese</vt:lpstr>
      <vt:lpstr>Anamnese – Frau B.</vt:lpstr>
      <vt:lpstr>           Existenzanalytische Diagnostik </vt:lpstr>
      <vt:lpstr>Diagnose - Existenzanalyse</vt:lpstr>
      <vt:lpstr>Mindestanforderungen an existenzanalytische Diagnostik</vt:lpstr>
      <vt:lpstr>Teilbereiche der existenzanalytischen Diagnostik</vt:lpstr>
      <vt:lpstr>Existenzanalytische Diagnose- Grundmotivationen – Frau B</vt:lpstr>
      <vt:lpstr>Existenzanalytische Diagnose personale Existenzanalyse</vt:lpstr>
      <vt:lpstr>Diagnose nach ICD 10</vt:lpstr>
      <vt:lpstr>Depression</vt:lpstr>
      <vt:lpstr>Therapieschritte bei der Depression</vt:lpstr>
      <vt:lpstr>Therapieverlauf</vt:lpstr>
      <vt:lpstr>Aus- und Weiterbildung Psychotherapeutische Medizin - Existenzanalyse</vt:lpstr>
      <vt:lpstr>Psy3 Diplomlehrgang in Existenzanalyse</vt:lpstr>
      <vt:lpstr>Psy3 Diplomlehrgang in Existenzanalyse</vt:lpstr>
      <vt:lpstr>Psy3 Diplomlehrgang in Existenzanalyse</vt:lpstr>
      <vt:lpstr> Literatur </vt:lpstr>
      <vt:lpstr>Literatur</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Existenzanalyse und Logotherapie  Basiscurriculum – November 2014; AKH Wien</dc:title>
  <dc:creator>RM</dc:creator>
  <cp:lastModifiedBy>Karin Dr. Matuszak-Luss</cp:lastModifiedBy>
  <cp:revision>106</cp:revision>
  <dcterms:created xsi:type="dcterms:W3CDTF">2016-10-09T19:15:42Z</dcterms:created>
  <dcterms:modified xsi:type="dcterms:W3CDTF">2026-06-23T19:21:26Z</dcterms:modified>
</cp:coreProperties>
</file>