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8" r:id="rId3"/>
    <p:sldId id="259" r:id="rId4"/>
    <p:sldId id="264" r:id="rId5"/>
    <p:sldId id="265" r:id="rId6"/>
    <p:sldId id="266" r:id="rId7"/>
    <p:sldId id="267" r:id="rId8"/>
    <p:sldId id="269" r:id="rId9"/>
    <p:sldId id="270" r:id="rId10"/>
    <p:sldId id="271" r:id="rId11"/>
    <p:sldId id="272" r:id="rId12"/>
    <p:sldId id="279" r:id="rId13"/>
    <p:sldId id="280" r:id="rId14"/>
    <p:sldId id="281" r:id="rId15"/>
    <p:sldId id="282" r:id="rId16"/>
    <p:sldId id="283" r:id="rId17"/>
    <p:sldId id="284" r:id="rId18"/>
    <p:sldId id="285" r:id="rId19"/>
    <p:sldId id="293" r:id="rId20"/>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ACF6A5F6-4BCA-4576-B1F9-0DA4E6CD9E2D}" type="datetimeFigureOut">
              <a:rPr lang="de-AT" smtClean="0"/>
              <a:t>24.04.2014</a:t>
            </a:fld>
            <a:endParaRPr lang="de-AT"/>
          </a:p>
        </p:txBody>
      </p:sp>
      <p:sp>
        <p:nvSpPr>
          <p:cNvPr id="4" name="Fußzeilenplatzhalt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89696B69-EFB1-4BBC-88E1-0E7499FF335C}" type="slidenum">
              <a:rPr lang="de-AT" smtClean="0"/>
              <a:t>‹Nr.›</a:t>
            </a:fld>
            <a:endParaRPr lang="de-AT"/>
          </a:p>
        </p:txBody>
      </p:sp>
    </p:spTree>
    <p:extLst>
      <p:ext uri="{BB962C8B-B14F-4D97-AF65-F5344CB8AC3E}">
        <p14:creationId xmlns:p14="http://schemas.microsoft.com/office/powerpoint/2010/main" val="27514251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9EB4C5D8-0C3F-47A7-9A38-8470875507FB}" type="datetimeFigureOut">
              <a:rPr lang="de-AT" smtClean="0"/>
              <a:t>24.04.2014</a:t>
            </a:fld>
            <a:endParaRPr lang="de-AT"/>
          </a:p>
        </p:txBody>
      </p:sp>
      <p:sp>
        <p:nvSpPr>
          <p:cNvPr id="4" name="Folienbildplatzhalt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25B2B11A-190A-4A25-809D-F27BE7A64473}" type="slidenum">
              <a:rPr lang="de-AT" smtClean="0"/>
              <a:t>‹Nr.›</a:t>
            </a:fld>
            <a:endParaRPr lang="de-AT"/>
          </a:p>
        </p:txBody>
      </p:sp>
    </p:spTree>
    <p:extLst>
      <p:ext uri="{BB962C8B-B14F-4D97-AF65-F5344CB8AC3E}">
        <p14:creationId xmlns:p14="http://schemas.microsoft.com/office/powerpoint/2010/main" val="27622248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a:t>
            </a:fld>
            <a:endParaRPr lang="de-AT"/>
          </a:p>
        </p:txBody>
      </p:sp>
    </p:spTree>
    <p:extLst>
      <p:ext uri="{BB962C8B-B14F-4D97-AF65-F5344CB8AC3E}">
        <p14:creationId xmlns:p14="http://schemas.microsoft.com/office/powerpoint/2010/main" val="440724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10</a:t>
            </a:fld>
            <a:endParaRPr lang="de-AT"/>
          </a:p>
        </p:txBody>
      </p:sp>
    </p:spTree>
    <p:extLst>
      <p:ext uri="{BB962C8B-B14F-4D97-AF65-F5344CB8AC3E}">
        <p14:creationId xmlns:p14="http://schemas.microsoft.com/office/powerpoint/2010/main" val="90497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11</a:t>
            </a:fld>
            <a:endParaRPr lang="de-AT"/>
          </a:p>
        </p:txBody>
      </p:sp>
    </p:spTree>
    <p:extLst>
      <p:ext uri="{BB962C8B-B14F-4D97-AF65-F5344CB8AC3E}">
        <p14:creationId xmlns:p14="http://schemas.microsoft.com/office/powerpoint/2010/main" val="3109805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12</a:t>
            </a:fld>
            <a:endParaRPr lang="de-AT"/>
          </a:p>
        </p:txBody>
      </p:sp>
    </p:spTree>
    <p:extLst>
      <p:ext uri="{BB962C8B-B14F-4D97-AF65-F5344CB8AC3E}">
        <p14:creationId xmlns:p14="http://schemas.microsoft.com/office/powerpoint/2010/main" val="1498541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13</a:t>
            </a:fld>
            <a:endParaRPr lang="de-AT"/>
          </a:p>
        </p:txBody>
      </p:sp>
    </p:spTree>
    <p:extLst>
      <p:ext uri="{BB962C8B-B14F-4D97-AF65-F5344CB8AC3E}">
        <p14:creationId xmlns:p14="http://schemas.microsoft.com/office/powerpoint/2010/main" val="3261926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14</a:t>
            </a:fld>
            <a:endParaRPr lang="de-AT"/>
          </a:p>
        </p:txBody>
      </p:sp>
    </p:spTree>
    <p:extLst>
      <p:ext uri="{BB962C8B-B14F-4D97-AF65-F5344CB8AC3E}">
        <p14:creationId xmlns:p14="http://schemas.microsoft.com/office/powerpoint/2010/main" val="1801300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15</a:t>
            </a:fld>
            <a:endParaRPr lang="de-AT"/>
          </a:p>
        </p:txBody>
      </p:sp>
    </p:spTree>
    <p:extLst>
      <p:ext uri="{BB962C8B-B14F-4D97-AF65-F5344CB8AC3E}">
        <p14:creationId xmlns:p14="http://schemas.microsoft.com/office/powerpoint/2010/main" val="3201746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16</a:t>
            </a:fld>
            <a:endParaRPr lang="de-AT"/>
          </a:p>
        </p:txBody>
      </p:sp>
    </p:spTree>
    <p:extLst>
      <p:ext uri="{BB962C8B-B14F-4D97-AF65-F5344CB8AC3E}">
        <p14:creationId xmlns:p14="http://schemas.microsoft.com/office/powerpoint/2010/main" val="2808684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17</a:t>
            </a:fld>
            <a:endParaRPr lang="de-AT"/>
          </a:p>
        </p:txBody>
      </p:sp>
    </p:spTree>
    <p:extLst>
      <p:ext uri="{BB962C8B-B14F-4D97-AF65-F5344CB8AC3E}">
        <p14:creationId xmlns:p14="http://schemas.microsoft.com/office/powerpoint/2010/main" val="48495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18</a:t>
            </a:fld>
            <a:endParaRPr lang="de-AT"/>
          </a:p>
        </p:txBody>
      </p:sp>
    </p:spTree>
    <p:extLst>
      <p:ext uri="{BB962C8B-B14F-4D97-AF65-F5344CB8AC3E}">
        <p14:creationId xmlns:p14="http://schemas.microsoft.com/office/powerpoint/2010/main" val="4225054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19</a:t>
            </a:fld>
            <a:endParaRPr lang="de-AT"/>
          </a:p>
        </p:txBody>
      </p:sp>
    </p:spTree>
    <p:extLst>
      <p:ext uri="{BB962C8B-B14F-4D97-AF65-F5344CB8AC3E}">
        <p14:creationId xmlns:p14="http://schemas.microsoft.com/office/powerpoint/2010/main" val="1234010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2</a:t>
            </a:fld>
            <a:endParaRPr lang="de-AT"/>
          </a:p>
        </p:txBody>
      </p:sp>
    </p:spTree>
    <p:extLst>
      <p:ext uri="{BB962C8B-B14F-4D97-AF65-F5344CB8AC3E}">
        <p14:creationId xmlns:p14="http://schemas.microsoft.com/office/powerpoint/2010/main" val="3207207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3</a:t>
            </a:fld>
            <a:endParaRPr lang="de-AT"/>
          </a:p>
        </p:txBody>
      </p:sp>
    </p:spTree>
    <p:extLst>
      <p:ext uri="{BB962C8B-B14F-4D97-AF65-F5344CB8AC3E}">
        <p14:creationId xmlns:p14="http://schemas.microsoft.com/office/powerpoint/2010/main" val="74627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4</a:t>
            </a:fld>
            <a:endParaRPr lang="de-AT"/>
          </a:p>
        </p:txBody>
      </p:sp>
    </p:spTree>
    <p:extLst>
      <p:ext uri="{BB962C8B-B14F-4D97-AF65-F5344CB8AC3E}">
        <p14:creationId xmlns:p14="http://schemas.microsoft.com/office/powerpoint/2010/main" val="112264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5</a:t>
            </a:fld>
            <a:endParaRPr lang="de-AT"/>
          </a:p>
        </p:txBody>
      </p:sp>
    </p:spTree>
    <p:extLst>
      <p:ext uri="{BB962C8B-B14F-4D97-AF65-F5344CB8AC3E}">
        <p14:creationId xmlns:p14="http://schemas.microsoft.com/office/powerpoint/2010/main" val="1072568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6</a:t>
            </a:fld>
            <a:endParaRPr lang="de-AT"/>
          </a:p>
        </p:txBody>
      </p:sp>
    </p:spTree>
    <p:extLst>
      <p:ext uri="{BB962C8B-B14F-4D97-AF65-F5344CB8AC3E}">
        <p14:creationId xmlns:p14="http://schemas.microsoft.com/office/powerpoint/2010/main" val="211905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7</a:t>
            </a:fld>
            <a:endParaRPr lang="de-AT"/>
          </a:p>
        </p:txBody>
      </p:sp>
    </p:spTree>
    <p:extLst>
      <p:ext uri="{BB962C8B-B14F-4D97-AF65-F5344CB8AC3E}">
        <p14:creationId xmlns:p14="http://schemas.microsoft.com/office/powerpoint/2010/main" val="3552771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8</a:t>
            </a:fld>
            <a:endParaRPr lang="de-AT"/>
          </a:p>
        </p:txBody>
      </p:sp>
    </p:spTree>
    <p:extLst>
      <p:ext uri="{BB962C8B-B14F-4D97-AF65-F5344CB8AC3E}">
        <p14:creationId xmlns:p14="http://schemas.microsoft.com/office/powerpoint/2010/main" val="385815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25B2B11A-190A-4A25-809D-F27BE7A64473}" type="slidenum">
              <a:rPr lang="de-AT" smtClean="0"/>
              <a:t>9</a:t>
            </a:fld>
            <a:endParaRPr lang="de-AT"/>
          </a:p>
        </p:txBody>
      </p:sp>
    </p:spTree>
    <p:extLst>
      <p:ext uri="{BB962C8B-B14F-4D97-AF65-F5344CB8AC3E}">
        <p14:creationId xmlns:p14="http://schemas.microsoft.com/office/powerpoint/2010/main" val="64731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BEB4CD38-26AB-43DE-9A10-B0DC88B1FB5B}" type="datetimeFigureOut">
              <a:rPr lang="de-AT" smtClean="0"/>
              <a:t>24.04.2014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369713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EB4CD38-26AB-43DE-9A10-B0DC88B1FB5B}" type="datetimeFigureOut">
              <a:rPr lang="de-AT" smtClean="0"/>
              <a:t>24.04.2014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345806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EB4CD38-26AB-43DE-9A10-B0DC88B1FB5B}" type="datetimeFigureOut">
              <a:rPr lang="de-AT" smtClean="0"/>
              <a:t>24.04.2014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274421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EB4CD38-26AB-43DE-9A10-B0DC88B1FB5B}" type="datetimeFigureOut">
              <a:rPr lang="de-AT" smtClean="0"/>
              <a:t>24.04.2014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161675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EB4CD38-26AB-43DE-9A10-B0DC88B1FB5B}" type="datetimeFigureOut">
              <a:rPr lang="de-AT" smtClean="0"/>
              <a:t>24.04.2014</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329099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BEB4CD38-26AB-43DE-9A10-B0DC88B1FB5B}" type="datetimeFigureOut">
              <a:rPr lang="de-AT" smtClean="0"/>
              <a:t>24.04.2014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63062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BEB4CD38-26AB-43DE-9A10-B0DC88B1FB5B}" type="datetimeFigureOut">
              <a:rPr lang="de-AT" smtClean="0"/>
              <a:t>24.04.2014</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140979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BEB4CD38-26AB-43DE-9A10-B0DC88B1FB5B}" type="datetimeFigureOut">
              <a:rPr lang="de-AT" smtClean="0"/>
              <a:t>24.04.2014</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18150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B4CD38-26AB-43DE-9A10-B0DC88B1FB5B}" type="datetimeFigureOut">
              <a:rPr lang="de-AT" smtClean="0"/>
              <a:t>24.04.2014</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351966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B4CD38-26AB-43DE-9A10-B0DC88B1FB5B}" type="datetimeFigureOut">
              <a:rPr lang="de-AT" smtClean="0"/>
              <a:t>24.04.2014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62290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B4CD38-26AB-43DE-9A10-B0DC88B1FB5B}" type="datetimeFigureOut">
              <a:rPr lang="de-AT" smtClean="0"/>
              <a:t>24.04.2014</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7A2BD52-4863-4F9C-9822-DC5A65F3FCCD}" type="slidenum">
              <a:rPr lang="de-AT" smtClean="0"/>
              <a:t>‹Nr.›</a:t>
            </a:fld>
            <a:endParaRPr lang="de-AT"/>
          </a:p>
        </p:txBody>
      </p:sp>
    </p:spTree>
    <p:extLst>
      <p:ext uri="{BB962C8B-B14F-4D97-AF65-F5344CB8AC3E}">
        <p14:creationId xmlns:p14="http://schemas.microsoft.com/office/powerpoint/2010/main" val="235340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4CD38-26AB-43DE-9A10-B0DC88B1FB5B}" type="datetimeFigureOut">
              <a:rPr lang="de-AT" smtClean="0"/>
              <a:t>24.04.2014</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2BD52-4863-4F9C-9822-DC5A65F3FCCD}" type="slidenum">
              <a:rPr lang="de-AT" smtClean="0"/>
              <a:t>‹Nr.›</a:t>
            </a:fld>
            <a:endParaRPr lang="de-AT"/>
          </a:p>
        </p:txBody>
      </p:sp>
    </p:spTree>
    <p:extLst>
      <p:ext uri="{BB962C8B-B14F-4D97-AF65-F5344CB8AC3E}">
        <p14:creationId xmlns:p14="http://schemas.microsoft.com/office/powerpoint/2010/main" val="3940213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a:xfrm>
            <a:off x="685800" y="304800"/>
            <a:ext cx="7772400" cy="3295650"/>
          </a:xfrm>
        </p:spPr>
        <p:txBody>
          <a:bodyPr/>
          <a:lstStyle/>
          <a:p>
            <a:r>
              <a:rPr lang="de-DE" altLang="de-DE" smtClean="0"/>
              <a:t>Basiscurriculum </a:t>
            </a:r>
            <a:br>
              <a:rPr lang="de-DE" altLang="de-DE" smtClean="0"/>
            </a:br>
            <a:r>
              <a:rPr lang="de-DE" altLang="de-DE" smtClean="0"/>
              <a:t>Verhaltenstherapie 2 </a:t>
            </a:r>
            <a:br>
              <a:rPr lang="de-DE" altLang="de-DE" smtClean="0"/>
            </a:br>
            <a:r>
              <a:rPr lang="de-DE" altLang="de-DE" sz="2800" smtClean="0"/>
              <a:t>Methoden: Konfrontationsverfahren</a:t>
            </a:r>
            <a:br>
              <a:rPr lang="de-DE" altLang="de-DE" sz="2800" smtClean="0"/>
            </a:br>
            <a:r>
              <a:rPr lang="de-DE" altLang="de-DE" sz="2800" smtClean="0"/>
              <a:t>exemplarisch bei Angst- und Zwangstörungen</a:t>
            </a:r>
          </a:p>
        </p:txBody>
      </p:sp>
      <p:sp>
        <p:nvSpPr>
          <p:cNvPr id="14339" name="Untertitel 2"/>
          <p:cNvSpPr>
            <a:spLocks noGrp="1"/>
          </p:cNvSpPr>
          <p:nvPr>
            <p:ph type="subTitle" idx="1"/>
          </p:nvPr>
        </p:nvSpPr>
        <p:spPr/>
        <p:txBody>
          <a:bodyPr>
            <a:normAutofit fontScale="70000" lnSpcReduction="20000"/>
          </a:bodyPr>
          <a:lstStyle/>
          <a:p>
            <a:r>
              <a:rPr lang="de-DE" altLang="de-DE" sz="2400" b="1" smtClean="0">
                <a:solidFill>
                  <a:srgbClr val="FFFF66"/>
                </a:solidFill>
              </a:rPr>
              <a:t>Mag. Dr. Ulrike Demal</a:t>
            </a:r>
          </a:p>
          <a:p>
            <a:r>
              <a:rPr lang="de-DE" altLang="de-DE" sz="1800" b="1" smtClean="0">
                <a:solidFill>
                  <a:srgbClr val="FFFF66"/>
                </a:solidFill>
              </a:rPr>
              <a:t>Klinische Psychologin, Psychotherapeutin (VT), Lehrtherapeutin (ÖGVT)</a:t>
            </a:r>
          </a:p>
          <a:p>
            <a:r>
              <a:rPr lang="de-DE" altLang="de-DE" sz="1800" b="1" smtClean="0">
                <a:solidFill>
                  <a:srgbClr val="FFFF66"/>
                </a:solidFill>
              </a:rPr>
              <a:t>Universitätsklinik für Psychiatrie und Psychotherapie</a:t>
            </a:r>
          </a:p>
          <a:p>
            <a:r>
              <a:rPr lang="de-DE" altLang="de-DE" sz="1800" b="1" smtClean="0">
                <a:solidFill>
                  <a:srgbClr val="FFFF66"/>
                </a:solidFill>
              </a:rPr>
              <a:t>1090 Wien, Währinger Gürtel 18-20</a:t>
            </a:r>
          </a:p>
          <a:p>
            <a:r>
              <a:rPr lang="de-DE" altLang="de-DE" sz="1800" b="1" smtClean="0">
                <a:solidFill>
                  <a:srgbClr val="FFFF66"/>
                </a:solidFill>
              </a:rPr>
              <a:t>Praxis: 1090 Wien, Nussdorferstarße 42-44/20</a:t>
            </a:r>
          </a:p>
          <a:p>
            <a:r>
              <a:rPr lang="de-DE" altLang="de-DE" sz="1800" b="1" smtClean="0">
                <a:solidFill>
                  <a:srgbClr val="FFFF66"/>
                </a:solidFill>
              </a:rPr>
              <a:t>T: 0676-7808178, ulrike.demal@meduniwien.ac.at</a:t>
            </a:r>
          </a:p>
          <a:p>
            <a:endParaRPr lang="de-AT" altLang="de-DE" sz="1800" smtClean="0">
              <a:solidFill>
                <a:srgbClr val="FFFF66"/>
              </a:solidFill>
            </a:endParaRPr>
          </a:p>
          <a:p>
            <a:r>
              <a:rPr lang="de-DE" altLang="de-DE" sz="1800" b="1" smtClean="0"/>
              <a:t> </a:t>
            </a:r>
          </a:p>
          <a:p>
            <a:endParaRPr lang="de-DE" altLang="de-DE" sz="2400" smtClean="0"/>
          </a:p>
        </p:txBody>
      </p:sp>
    </p:spTree>
    <p:extLst>
      <p:ext uri="{BB962C8B-B14F-4D97-AF65-F5344CB8AC3E}">
        <p14:creationId xmlns:p14="http://schemas.microsoft.com/office/powerpoint/2010/main" val="2354387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de-AT" altLang="de-DE" b="1" smtClean="0"/>
              <a:t>Graduiertes Vorgehen</a:t>
            </a:r>
            <a:endParaRPr lang="de-DE" altLang="de-DE" b="1" smtClean="0"/>
          </a:p>
        </p:txBody>
      </p:sp>
      <p:sp>
        <p:nvSpPr>
          <p:cNvPr id="32771" name="Rectangle 3"/>
          <p:cNvSpPr>
            <a:spLocks noGrp="1" noChangeArrowheads="1"/>
          </p:cNvSpPr>
          <p:nvPr>
            <p:ph type="body" idx="1"/>
          </p:nvPr>
        </p:nvSpPr>
        <p:spPr/>
        <p:txBody>
          <a:bodyPr/>
          <a:lstStyle/>
          <a:p>
            <a:pPr eaLnBrk="1" hangingPunct="1"/>
            <a:r>
              <a:rPr lang="de-AT" altLang="de-DE" smtClean="0"/>
              <a:t>Vorteile: nicht so belastend, Trainingseinheiten für Üben alleine werden leichter gefunden</a:t>
            </a:r>
          </a:p>
          <a:p>
            <a:pPr eaLnBrk="1" hangingPunct="1"/>
            <a:endParaRPr lang="de-AT" altLang="de-DE" smtClean="0"/>
          </a:p>
          <a:p>
            <a:pPr eaLnBrk="1" hangingPunct="1"/>
            <a:r>
              <a:rPr lang="de-AT" altLang="de-DE" smtClean="0"/>
              <a:t>Nachteile: Behandlung dauert länger, das Meiden schwierigerer Situationen verstärkt ev. Befürchtung, dass schwierigere Situationen doch gefährlich sind</a:t>
            </a:r>
            <a:endParaRPr lang="de-DE" altLang="de-DE" smtClean="0"/>
          </a:p>
        </p:txBody>
      </p:sp>
    </p:spTree>
    <p:extLst>
      <p:ext uri="{BB962C8B-B14F-4D97-AF65-F5344CB8AC3E}">
        <p14:creationId xmlns:p14="http://schemas.microsoft.com/office/powerpoint/2010/main" val="1809991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de-AT" altLang="de-DE" b="1" smtClean="0"/>
              <a:t>Massiertes Vorgehen:</a:t>
            </a:r>
            <a:endParaRPr lang="de-DE" altLang="de-DE" b="1" smtClean="0"/>
          </a:p>
        </p:txBody>
      </p:sp>
      <p:sp>
        <p:nvSpPr>
          <p:cNvPr id="33795" name="Rectangle 3"/>
          <p:cNvSpPr>
            <a:spLocks noGrp="1" noChangeArrowheads="1"/>
          </p:cNvSpPr>
          <p:nvPr>
            <p:ph type="body" idx="1"/>
          </p:nvPr>
        </p:nvSpPr>
        <p:spPr/>
        <p:txBody>
          <a:bodyPr/>
          <a:lstStyle/>
          <a:p>
            <a:pPr eaLnBrk="1" hangingPunct="1"/>
            <a:r>
              <a:rPr lang="de-AT" altLang="de-DE" smtClean="0"/>
              <a:t>Vorteile: rasche Wirkung, schnelles Erfolgserlebnis </a:t>
            </a:r>
          </a:p>
          <a:p>
            <a:pPr eaLnBrk="1" hangingPunct="1"/>
            <a:endParaRPr lang="de-AT" altLang="de-DE" smtClean="0"/>
          </a:p>
          <a:p>
            <a:pPr eaLnBrk="1" hangingPunct="1"/>
            <a:r>
              <a:rPr lang="de-AT" altLang="de-DE" smtClean="0"/>
              <a:t>Nachteile: belastend, Patienten üben allein eher nicht, längere Sitzungsdauer, da Habituation oft langsamer verläuft</a:t>
            </a:r>
            <a:endParaRPr lang="de-DE" altLang="de-DE" smtClean="0"/>
          </a:p>
        </p:txBody>
      </p:sp>
    </p:spTree>
    <p:extLst>
      <p:ext uri="{BB962C8B-B14F-4D97-AF65-F5344CB8AC3E}">
        <p14:creationId xmlns:p14="http://schemas.microsoft.com/office/powerpoint/2010/main" val="2366226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
            </a:r>
            <a:br>
              <a:rPr lang="de-AT" altLang="de-DE" sz="4000" smtClean="0"/>
            </a:br>
            <a:r>
              <a:rPr lang="de-AT" altLang="de-DE" sz="4000" smtClean="0"/>
              <a:t>Zwangsstörung: „Emotionsexposition“</a:t>
            </a:r>
          </a:p>
        </p:txBody>
      </p:sp>
      <p:sp>
        <p:nvSpPr>
          <p:cNvPr id="84996" name="Rectangle 4"/>
          <p:cNvSpPr>
            <a:spLocks noGrp="1" noChangeArrowheads="1"/>
          </p:cNvSpPr>
          <p:nvPr>
            <p:ph type="body" idx="1"/>
          </p:nvPr>
        </p:nvSpPr>
        <p:spPr>
          <a:xfrm>
            <a:off x="539750" y="1125538"/>
            <a:ext cx="8229600" cy="4525962"/>
          </a:xfrm>
        </p:spPr>
        <p:txBody>
          <a:bodyPr/>
          <a:lstStyle/>
          <a:p>
            <a:endParaRPr lang="de-AT" altLang="de-DE" smtClean="0"/>
          </a:p>
        </p:txBody>
      </p:sp>
    </p:spTree>
    <p:extLst>
      <p:ext uri="{BB962C8B-B14F-4D97-AF65-F5344CB8AC3E}">
        <p14:creationId xmlns:p14="http://schemas.microsoft.com/office/powerpoint/2010/main" val="2047954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de-DE" altLang="de-DE" smtClean="0"/>
          </a:p>
        </p:txBody>
      </p:sp>
      <p:sp>
        <p:nvSpPr>
          <p:cNvPr id="31747" name="Rectangle 3"/>
          <p:cNvSpPr>
            <a:spLocks noGrp="1" noChangeArrowheads="1"/>
          </p:cNvSpPr>
          <p:nvPr>
            <p:ph type="body" idx="1"/>
          </p:nvPr>
        </p:nvSpPr>
        <p:spPr/>
        <p:txBody>
          <a:bodyPr/>
          <a:lstStyle/>
          <a:p>
            <a:pPr eaLnBrk="1" hangingPunct="1">
              <a:buFontTx/>
              <a:buNone/>
            </a:pPr>
            <a:r>
              <a:rPr lang="de-DE" altLang="de-DE" smtClean="0"/>
              <a:t>	Über Unterlassung der motorischen oder kognitiven Vermeidungsreaktion wird eine maximale Intensivierung der übrigen Reaktionsmuster induziert, damit (mit dem Therapeuten) ein Umgang mit/Akzeptanz von /Zulassen von auftretenden Emotionen/Erinnerungen/Gedanken möglich wird (=</a:t>
            </a:r>
            <a:r>
              <a:rPr lang="de-DE" altLang="de-DE" b="1" smtClean="0"/>
              <a:t>Reaktionsverhinderung/-management</a:t>
            </a:r>
            <a:r>
              <a:rPr lang="de-DE" altLang="de-DE" smtClean="0"/>
              <a:t>). </a:t>
            </a:r>
          </a:p>
        </p:txBody>
      </p:sp>
    </p:spTree>
    <p:extLst>
      <p:ext uri="{BB962C8B-B14F-4D97-AF65-F5344CB8AC3E}">
        <p14:creationId xmlns:p14="http://schemas.microsoft.com/office/powerpoint/2010/main" val="3409224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F65F63BB-81EF-4A52-B0AF-DF9CD985CE77}" type="slidenum">
              <a:rPr lang="de-DE" altLang="de-DE" sz="1400"/>
              <a:pPr eaLnBrk="1" hangingPunct="1"/>
              <a:t>14</a:t>
            </a:fld>
            <a:endParaRPr lang="de-DE" altLang="de-DE" sz="1400"/>
          </a:p>
        </p:txBody>
      </p:sp>
      <p:sp>
        <p:nvSpPr>
          <p:cNvPr id="74755" name="Rectangle 2"/>
          <p:cNvSpPr>
            <a:spLocks noGrp="1" noChangeArrowheads="1"/>
          </p:cNvSpPr>
          <p:nvPr>
            <p:ph type="title"/>
          </p:nvPr>
        </p:nvSpPr>
        <p:spPr/>
        <p:txBody>
          <a:bodyPr/>
          <a:lstStyle/>
          <a:p>
            <a:r>
              <a:rPr lang="de-DE" altLang="de-DE" sz="2800" b="1" smtClean="0"/>
              <a:t>Exposition bei Zwangstörungen</a:t>
            </a:r>
          </a:p>
        </p:txBody>
      </p:sp>
      <p:sp>
        <p:nvSpPr>
          <p:cNvPr id="74756" name="Rectangle 3"/>
          <p:cNvSpPr>
            <a:spLocks noGrp="1" noChangeArrowheads="1"/>
          </p:cNvSpPr>
          <p:nvPr>
            <p:ph type="body" idx="1"/>
          </p:nvPr>
        </p:nvSpPr>
        <p:spPr/>
        <p:txBody>
          <a:bodyPr/>
          <a:lstStyle/>
          <a:p>
            <a:pPr>
              <a:buFontTx/>
              <a:buNone/>
            </a:pPr>
            <a:r>
              <a:rPr lang="de-DE" altLang="de-DE" smtClean="0"/>
              <a:t>	Eine vertiefte Exploration während der Exposition hilft den Betroffenen, die sonst durch Zwänge schnellstmöglich beendeten, oft ganz diffus als aversiv erlebten Befindlichkeiten in ihrer emotionalen Qualität besser zu differenzieren und sie zu biographischen  Episoden in Bezug zu setzen</a:t>
            </a:r>
          </a:p>
          <a:p>
            <a:pPr>
              <a:buFontTx/>
              <a:buNone/>
            </a:pPr>
            <a:endParaRPr lang="de-DE" altLang="de-DE" smtClean="0"/>
          </a:p>
        </p:txBody>
      </p:sp>
    </p:spTree>
    <p:extLst>
      <p:ext uri="{BB962C8B-B14F-4D97-AF65-F5344CB8AC3E}">
        <p14:creationId xmlns:p14="http://schemas.microsoft.com/office/powerpoint/2010/main" val="308251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451BA338-83CB-41FA-93AD-38E11D55B82D}" type="slidenum">
              <a:rPr lang="de-DE" altLang="de-DE" sz="1400"/>
              <a:pPr eaLnBrk="1" hangingPunct="1"/>
              <a:t>15</a:t>
            </a:fld>
            <a:endParaRPr lang="de-DE" altLang="de-DE" sz="1400"/>
          </a:p>
        </p:txBody>
      </p:sp>
      <p:sp>
        <p:nvSpPr>
          <p:cNvPr id="72707" name="Rectangle 2"/>
          <p:cNvSpPr>
            <a:spLocks noGrp="1" noChangeArrowheads="1"/>
          </p:cNvSpPr>
          <p:nvPr>
            <p:ph type="title"/>
          </p:nvPr>
        </p:nvSpPr>
        <p:spPr/>
        <p:txBody>
          <a:bodyPr/>
          <a:lstStyle/>
          <a:p>
            <a:r>
              <a:rPr lang="de-DE" altLang="de-DE" sz="2800" b="1" smtClean="0"/>
              <a:t>Exposition bei Zwangstörungen</a:t>
            </a:r>
          </a:p>
        </p:txBody>
      </p:sp>
      <p:sp>
        <p:nvSpPr>
          <p:cNvPr id="72708" name="Rectangle 3"/>
          <p:cNvSpPr>
            <a:spLocks noGrp="1" noChangeArrowheads="1"/>
          </p:cNvSpPr>
          <p:nvPr>
            <p:ph type="body" idx="1"/>
          </p:nvPr>
        </p:nvSpPr>
        <p:spPr/>
        <p:txBody>
          <a:bodyPr/>
          <a:lstStyle/>
          <a:p>
            <a:r>
              <a:rPr lang="de-DE" altLang="de-DE" b="1" smtClean="0"/>
              <a:t>„Woher kennen Sie dieses Gefühl?“</a:t>
            </a:r>
          </a:p>
          <a:p>
            <a:endParaRPr lang="de-DE" altLang="de-DE" b="1" smtClean="0"/>
          </a:p>
        </p:txBody>
      </p:sp>
    </p:spTree>
    <p:extLst>
      <p:ext uri="{BB962C8B-B14F-4D97-AF65-F5344CB8AC3E}">
        <p14:creationId xmlns:p14="http://schemas.microsoft.com/office/powerpoint/2010/main" val="139176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A46617D2-B7E5-48A6-9AF2-D2761D48D5B2}" type="slidenum">
              <a:rPr lang="de-DE" altLang="de-DE" sz="1400"/>
              <a:pPr eaLnBrk="1" hangingPunct="1"/>
              <a:t>16</a:t>
            </a:fld>
            <a:endParaRPr lang="de-DE" altLang="de-DE" sz="1400"/>
          </a:p>
        </p:txBody>
      </p:sp>
      <p:sp>
        <p:nvSpPr>
          <p:cNvPr id="73731" name="Rectangle 2"/>
          <p:cNvSpPr>
            <a:spLocks noGrp="1" noChangeArrowheads="1"/>
          </p:cNvSpPr>
          <p:nvPr>
            <p:ph type="title"/>
          </p:nvPr>
        </p:nvSpPr>
        <p:spPr/>
        <p:txBody>
          <a:bodyPr/>
          <a:lstStyle/>
          <a:p>
            <a:r>
              <a:rPr lang="de-DE" altLang="de-DE" sz="2800" b="1" smtClean="0"/>
              <a:t>Exposition bei Zwangstörungen</a:t>
            </a:r>
          </a:p>
        </p:txBody>
      </p:sp>
      <p:sp>
        <p:nvSpPr>
          <p:cNvPr id="73732" name="Rectangle 3"/>
          <p:cNvSpPr>
            <a:spLocks noGrp="1" noChangeArrowheads="1"/>
          </p:cNvSpPr>
          <p:nvPr>
            <p:ph type="body" idx="1"/>
          </p:nvPr>
        </p:nvSpPr>
        <p:spPr/>
        <p:txBody>
          <a:bodyPr/>
          <a:lstStyle/>
          <a:p>
            <a:pPr>
              <a:buFontTx/>
              <a:buNone/>
            </a:pPr>
            <a:r>
              <a:rPr lang="de-DE" altLang="de-DE" sz="2800" smtClean="0"/>
              <a:t>	Die über die Exploration durch den Therapeuten präzisierte Emotion(smischung) dient als „Gefühlsbrücke“ zu relevanten biographischen Episoden, die erst im Zustand hoher emotionaler Beteiligung während der Exposition der Erinnerung zugänglich sind. Aufgrund dieser „zustandsabhängigen Abrufbarkeit“ ist Exposition eine hervorragende Methode der prozessualen Aktivierung (Grawe, 1998)   </a:t>
            </a:r>
          </a:p>
        </p:txBody>
      </p:sp>
    </p:spTree>
    <p:extLst>
      <p:ext uri="{BB962C8B-B14F-4D97-AF65-F5344CB8AC3E}">
        <p14:creationId xmlns:p14="http://schemas.microsoft.com/office/powerpoint/2010/main" val="2953079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9303B99F-59BD-491F-8794-2EBEC3286B08}" type="slidenum">
              <a:rPr lang="de-DE" altLang="de-DE" sz="1400"/>
              <a:pPr eaLnBrk="1" hangingPunct="1"/>
              <a:t>17</a:t>
            </a:fld>
            <a:endParaRPr lang="de-DE" altLang="de-DE" sz="1400"/>
          </a:p>
        </p:txBody>
      </p:sp>
      <p:sp>
        <p:nvSpPr>
          <p:cNvPr id="58371" name="Rectangle 2"/>
          <p:cNvSpPr>
            <a:spLocks noGrp="1" noChangeArrowheads="1"/>
          </p:cNvSpPr>
          <p:nvPr>
            <p:ph type="title"/>
          </p:nvPr>
        </p:nvSpPr>
        <p:spPr/>
        <p:txBody>
          <a:bodyPr/>
          <a:lstStyle/>
          <a:p>
            <a:r>
              <a:rPr lang="de-DE" altLang="de-DE" sz="3600" b="1" smtClean="0"/>
              <a:t>Motivation des Patienten im Vorfeld</a:t>
            </a:r>
          </a:p>
        </p:txBody>
      </p:sp>
      <p:sp>
        <p:nvSpPr>
          <p:cNvPr id="312323" name="Rectangle 3"/>
          <p:cNvSpPr>
            <a:spLocks noGrp="1" noChangeArrowheads="1"/>
          </p:cNvSpPr>
          <p:nvPr>
            <p:ph type="body" idx="1"/>
          </p:nvPr>
        </p:nvSpPr>
        <p:spPr/>
        <p:txBody>
          <a:bodyPr/>
          <a:lstStyle/>
          <a:p>
            <a:r>
              <a:rPr lang="de-DE" altLang="de-DE" smtClean="0"/>
              <a:t>Nutzen der Behandlung deutlich machen</a:t>
            </a:r>
          </a:p>
          <a:p>
            <a:r>
              <a:rPr lang="de-DE" altLang="de-DE" smtClean="0"/>
              <a:t>Realistische Zielerwartung etablieren („Der Zwang wird nicht ganz verschwinden, aber sie können ihn deutlich reduzieren“)</a:t>
            </a:r>
          </a:p>
          <a:p>
            <a:r>
              <a:rPr lang="de-DE" altLang="de-DE" smtClean="0"/>
              <a:t>Der Zwang als Untermieter</a:t>
            </a:r>
          </a:p>
        </p:txBody>
      </p:sp>
    </p:spTree>
    <p:extLst>
      <p:ext uri="{BB962C8B-B14F-4D97-AF65-F5344CB8AC3E}">
        <p14:creationId xmlns:p14="http://schemas.microsoft.com/office/powerpoint/2010/main" val="944411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2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2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B8268639-52A1-421B-A975-CA555816CDD4}" type="slidenum">
              <a:rPr lang="de-DE" altLang="de-DE" sz="1400"/>
              <a:pPr eaLnBrk="1" hangingPunct="1"/>
              <a:t>18</a:t>
            </a:fld>
            <a:endParaRPr lang="de-DE" altLang="de-DE" sz="1400"/>
          </a:p>
        </p:txBody>
      </p:sp>
      <p:sp>
        <p:nvSpPr>
          <p:cNvPr id="59395" name="Rectangle 2"/>
          <p:cNvSpPr>
            <a:spLocks noGrp="1" noChangeArrowheads="1"/>
          </p:cNvSpPr>
          <p:nvPr>
            <p:ph type="title"/>
          </p:nvPr>
        </p:nvSpPr>
        <p:spPr/>
        <p:txBody>
          <a:bodyPr/>
          <a:lstStyle/>
          <a:p>
            <a:r>
              <a:rPr lang="de-DE" altLang="de-DE" sz="3600" b="1" smtClean="0"/>
              <a:t>Motivation des Patienten im Vorfeld</a:t>
            </a:r>
          </a:p>
        </p:txBody>
      </p:sp>
      <p:sp>
        <p:nvSpPr>
          <p:cNvPr id="311299" name="Rectangle 3"/>
          <p:cNvSpPr>
            <a:spLocks noGrp="1" noChangeArrowheads="1"/>
          </p:cNvSpPr>
          <p:nvPr>
            <p:ph type="body" idx="1"/>
          </p:nvPr>
        </p:nvSpPr>
        <p:spPr/>
        <p:txBody>
          <a:bodyPr/>
          <a:lstStyle/>
          <a:p>
            <a:r>
              <a:rPr lang="de-DE" altLang="de-DE" smtClean="0"/>
              <a:t>Offene und klare Darstellung der Methode: “Es geht an die Grenze Ihrer Belastbarkeit, aber Sie werden es schaffen“</a:t>
            </a:r>
          </a:p>
          <a:p>
            <a:r>
              <a:rPr lang="de-DE" altLang="de-DE" smtClean="0"/>
              <a:t>Der Therapeut macht ein Angebot, die letzte Entscheidung liegt beim Patienten</a:t>
            </a:r>
          </a:p>
          <a:p>
            <a:endParaRPr lang="de-DE" altLang="de-DE" smtClean="0"/>
          </a:p>
          <a:p>
            <a:endParaRPr lang="de-DE" altLang="de-DE" smtClean="0"/>
          </a:p>
          <a:p>
            <a:endParaRPr lang="de-DE" altLang="de-DE" smtClean="0"/>
          </a:p>
          <a:p>
            <a:endParaRPr lang="de-DE" altLang="de-DE" smtClean="0"/>
          </a:p>
          <a:p>
            <a:pPr>
              <a:buFontTx/>
              <a:buNone/>
            </a:pPr>
            <a:endParaRPr lang="de-DE" altLang="de-DE" smtClean="0"/>
          </a:p>
        </p:txBody>
      </p:sp>
    </p:spTree>
    <p:extLst>
      <p:ext uri="{BB962C8B-B14F-4D97-AF65-F5344CB8AC3E}">
        <p14:creationId xmlns:p14="http://schemas.microsoft.com/office/powerpoint/2010/main" val="3554282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1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1" hangingPunct="1"/>
            <a:fld id="{3C35B3F6-C540-4BD2-B822-096128DD08D1}" type="slidenum">
              <a:rPr lang="de-DE" altLang="de-DE" sz="1400"/>
              <a:pPr eaLnBrk="1" hangingPunct="1"/>
              <a:t>19</a:t>
            </a:fld>
            <a:endParaRPr lang="de-DE" altLang="de-DE" sz="1400"/>
          </a:p>
        </p:txBody>
      </p:sp>
      <p:sp>
        <p:nvSpPr>
          <p:cNvPr id="51203" name="Rectangle 2"/>
          <p:cNvSpPr>
            <a:spLocks noGrp="1" noChangeArrowheads="1"/>
          </p:cNvSpPr>
          <p:nvPr>
            <p:ph type="title"/>
          </p:nvPr>
        </p:nvSpPr>
        <p:spPr/>
        <p:txBody>
          <a:bodyPr/>
          <a:lstStyle/>
          <a:p>
            <a:r>
              <a:rPr lang="de-DE" altLang="de-DE" sz="3600" b="1" smtClean="0"/>
              <a:t>Ziele</a:t>
            </a:r>
          </a:p>
        </p:txBody>
      </p:sp>
      <p:sp>
        <p:nvSpPr>
          <p:cNvPr id="51204" name="Rectangle 3"/>
          <p:cNvSpPr>
            <a:spLocks noGrp="1" noChangeArrowheads="1"/>
          </p:cNvSpPr>
          <p:nvPr>
            <p:ph type="body" idx="1"/>
          </p:nvPr>
        </p:nvSpPr>
        <p:spPr/>
        <p:txBody>
          <a:bodyPr/>
          <a:lstStyle/>
          <a:p>
            <a:r>
              <a:rPr lang="de-DE" altLang="de-DE" smtClean="0">
                <a:sym typeface="Wingdings 3" pitchFamily="1" charset="2"/>
              </a:rPr>
              <a:t>Motivation zur erweiterten Selbstexploration unter hoher emotionaler Erregung  Erweiterung der VA  bei neuen, bisher unbewussten Informatioen „Wechsel“ der Interventionsebene</a:t>
            </a:r>
          </a:p>
        </p:txBody>
      </p:sp>
    </p:spTree>
    <p:extLst>
      <p:ext uri="{BB962C8B-B14F-4D97-AF65-F5344CB8AC3E}">
        <p14:creationId xmlns:p14="http://schemas.microsoft.com/office/powerpoint/2010/main" val="269943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52400"/>
            <a:ext cx="7772400" cy="1295400"/>
          </a:xfrm>
        </p:spPr>
        <p:txBody>
          <a:bodyPr/>
          <a:lstStyle/>
          <a:p>
            <a:pPr eaLnBrk="1" hangingPunct="1"/>
            <a:endParaRPr lang="de-DE" altLang="de-DE" sz="4000" smtClean="0"/>
          </a:p>
        </p:txBody>
      </p:sp>
      <p:sp>
        <p:nvSpPr>
          <p:cNvPr id="15363" name="Rectangle 3"/>
          <p:cNvSpPr>
            <a:spLocks noGrp="1" noChangeArrowheads="1"/>
          </p:cNvSpPr>
          <p:nvPr>
            <p:ph type="subTitle" idx="1"/>
          </p:nvPr>
        </p:nvSpPr>
        <p:spPr>
          <a:xfrm>
            <a:off x="381000" y="5334000"/>
            <a:ext cx="7543800" cy="831850"/>
          </a:xfrm>
        </p:spPr>
        <p:txBody>
          <a:bodyPr/>
          <a:lstStyle/>
          <a:p>
            <a:pPr algn="l" eaLnBrk="1" hangingPunct="1"/>
            <a:endParaRPr lang="de-DE" altLang="de-DE" sz="1600" b="1" smtClean="0"/>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745807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319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de-DE" altLang="de-DE" sz="3200" b="1" smtClean="0"/>
              <a:t>(kognitiv-)  verhaltenstherapeutische Angstbehandlung</a:t>
            </a:r>
            <a:endParaRPr lang="de-AT" altLang="de-DE" sz="3200" b="1" smtClean="0"/>
          </a:p>
        </p:txBody>
      </p:sp>
      <p:sp>
        <p:nvSpPr>
          <p:cNvPr id="83971" name="Rectangle 3"/>
          <p:cNvSpPr>
            <a:spLocks noGrp="1" noChangeArrowheads="1"/>
          </p:cNvSpPr>
          <p:nvPr>
            <p:ph type="body" idx="1"/>
          </p:nvPr>
        </p:nvSpPr>
        <p:spPr/>
        <p:txBody>
          <a:bodyPr/>
          <a:lstStyle/>
          <a:p>
            <a:r>
              <a:rPr lang="de-AT" altLang="de-DE" smtClean="0"/>
              <a:t>Problemanalyse, Bedingungsanalyse, Funktionsanalyse</a:t>
            </a:r>
          </a:p>
          <a:p>
            <a:r>
              <a:rPr lang="de-AT" altLang="de-DE" smtClean="0"/>
              <a:t>Psychoedukation</a:t>
            </a:r>
          </a:p>
          <a:p>
            <a:r>
              <a:rPr lang="de-AT" altLang="de-DE" smtClean="0"/>
              <a:t>Kognitive Strategien (Fehlinterpretationen, Selbstverbalisation)</a:t>
            </a:r>
          </a:p>
          <a:p>
            <a:r>
              <a:rPr lang="de-AT" altLang="de-DE" smtClean="0"/>
              <a:t>Entspannungsverfahren</a:t>
            </a:r>
          </a:p>
          <a:p>
            <a:r>
              <a:rPr lang="de-AT" altLang="de-DE" smtClean="0"/>
              <a:t>Angstmanagement (Angstbewältigung)</a:t>
            </a:r>
          </a:p>
          <a:p>
            <a:r>
              <a:rPr lang="de-AT" altLang="de-DE" smtClean="0"/>
              <a:t>Exposition (Angstlöschung)</a:t>
            </a:r>
          </a:p>
        </p:txBody>
      </p:sp>
    </p:spTree>
    <p:extLst>
      <p:ext uri="{BB962C8B-B14F-4D97-AF65-F5344CB8AC3E}">
        <p14:creationId xmlns:p14="http://schemas.microsoft.com/office/powerpoint/2010/main" val="84011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de-DE" altLang="de-DE" smtClean="0"/>
              <a:t>Konfrontation</a:t>
            </a:r>
          </a:p>
        </p:txBody>
      </p:sp>
      <p:sp>
        <p:nvSpPr>
          <p:cNvPr id="27651" name="Rectangle 3"/>
          <p:cNvSpPr>
            <a:spLocks noGrp="1" noChangeArrowheads="1"/>
          </p:cNvSpPr>
          <p:nvPr>
            <p:ph type="body" idx="1"/>
          </p:nvPr>
        </p:nvSpPr>
        <p:spPr/>
        <p:txBody>
          <a:bodyPr/>
          <a:lstStyle/>
          <a:p>
            <a:pPr eaLnBrk="1" hangingPunct="1"/>
            <a:r>
              <a:rPr lang="de-DE" altLang="de-DE" smtClean="0"/>
              <a:t>ist gewissermaßen der Oberbegriff für verschiedene Verfahren:</a:t>
            </a:r>
          </a:p>
          <a:p>
            <a:pPr eaLnBrk="1" hangingPunct="1"/>
            <a:endParaRPr lang="de-DE" altLang="de-DE" smtClean="0"/>
          </a:p>
          <a:p>
            <a:pPr eaLnBrk="1" hangingPunct="1"/>
            <a:endParaRPr lang="de-DE" altLang="de-DE" smtClean="0"/>
          </a:p>
          <a:p>
            <a:pPr eaLnBrk="1" hangingPunct="1"/>
            <a:r>
              <a:rPr lang="de-DE" altLang="de-DE" smtClean="0"/>
              <a:t>Angstbewältigung</a:t>
            </a:r>
          </a:p>
          <a:p>
            <a:pPr eaLnBrk="1" hangingPunct="1"/>
            <a:r>
              <a:rPr lang="de-DE" altLang="de-DE" smtClean="0"/>
              <a:t>Angstlöschung</a:t>
            </a:r>
            <a:endParaRPr lang="de-DE" altLang="de-DE" b="1" smtClean="0"/>
          </a:p>
        </p:txBody>
      </p:sp>
    </p:spTree>
    <p:extLst>
      <p:ext uri="{BB962C8B-B14F-4D97-AF65-F5344CB8AC3E}">
        <p14:creationId xmlns:p14="http://schemas.microsoft.com/office/powerpoint/2010/main" val="5144652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altLang="de-DE" smtClean="0"/>
              <a:t>Konfrontation</a:t>
            </a:r>
          </a:p>
        </p:txBody>
      </p:sp>
      <p:sp>
        <p:nvSpPr>
          <p:cNvPr id="24579" name="Rectangle 3"/>
          <p:cNvSpPr>
            <a:spLocks noGrp="1" noChangeArrowheads="1"/>
          </p:cNvSpPr>
          <p:nvPr>
            <p:ph type="body" idx="1"/>
          </p:nvPr>
        </p:nvSpPr>
        <p:spPr/>
        <p:txBody>
          <a:bodyPr/>
          <a:lstStyle/>
          <a:p>
            <a:pPr eaLnBrk="1" hangingPunct="1"/>
            <a:r>
              <a:rPr lang="de-DE" altLang="de-DE" smtClean="0"/>
              <a:t>Konfrontationsverfahren werden erst nach Klärung der Therapiemotivation, der Analyse des Problems, der Zielklärung und Zielbestimmung als Interventionstechniken in Übereinkunft mit dem Patienten ausgewählt</a:t>
            </a:r>
          </a:p>
        </p:txBody>
      </p:sp>
    </p:spTree>
    <p:extLst>
      <p:ext uri="{BB962C8B-B14F-4D97-AF65-F5344CB8AC3E}">
        <p14:creationId xmlns:p14="http://schemas.microsoft.com/office/powerpoint/2010/main" val="1256635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de-DE" altLang="de-DE" smtClean="0"/>
              <a:t>Konfrontation</a:t>
            </a:r>
          </a:p>
        </p:txBody>
      </p:sp>
      <p:sp>
        <p:nvSpPr>
          <p:cNvPr id="29699" name="Rectangle 3"/>
          <p:cNvSpPr>
            <a:spLocks noGrp="1" noChangeArrowheads="1"/>
          </p:cNvSpPr>
          <p:nvPr>
            <p:ph type="body" idx="1"/>
          </p:nvPr>
        </p:nvSpPr>
        <p:spPr/>
        <p:txBody>
          <a:bodyPr/>
          <a:lstStyle/>
          <a:p>
            <a:pPr eaLnBrk="1" hangingPunct="1"/>
            <a:r>
              <a:rPr lang="de-DE" altLang="de-DE" b="1" smtClean="0"/>
              <a:t>Exposition</a:t>
            </a:r>
            <a:r>
              <a:rPr lang="de-DE" altLang="de-DE" smtClean="0"/>
              <a:t> („exposure“) bezeichnet die Prozedur der Darbietung einer angstbesetzten Situation (in sensu vs. in vivo, graduiert vs. massiert)</a:t>
            </a:r>
            <a:endParaRPr lang="de-DE" altLang="de-DE" b="1" smtClean="0"/>
          </a:p>
        </p:txBody>
      </p:sp>
    </p:spTree>
    <p:extLst>
      <p:ext uri="{BB962C8B-B14F-4D97-AF65-F5344CB8AC3E}">
        <p14:creationId xmlns:p14="http://schemas.microsoft.com/office/powerpoint/2010/main" val="1060783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de-DE" altLang="de-DE" smtClean="0"/>
              <a:t>Konfrontation</a:t>
            </a:r>
          </a:p>
        </p:txBody>
      </p:sp>
      <p:sp>
        <p:nvSpPr>
          <p:cNvPr id="30723" name="Rectangle 3"/>
          <p:cNvSpPr>
            <a:spLocks noGrp="1" noChangeArrowheads="1"/>
          </p:cNvSpPr>
          <p:nvPr>
            <p:ph type="body" idx="1"/>
          </p:nvPr>
        </p:nvSpPr>
        <p:spPr/>
        <p:txBody>
          <a:bodyPr/>
          <a:lstStyle/>
          <a:p>
            <a:pPr eaLnBrk="1" hangingPunct="1">
              <a:buFontTx/>
              <a:buNone/>
            </a:pPr>
            <a:r>
              <a:rPr lang="de-DE" altLang="de-DE" b="1" smtClean="0"/>
              <a:t>	Reaktionsverhinderung</a:t>
            </a:r>
            <a:r>
              <a:rPr lang="de-DE" altLang="de-DE" smtClean="0"/>
              <a:t> („response prevention“) meint die Verhinderung des Vermeidungsverhalten (bzw. des „Neutralisierens“ bei Zwangsstörungen). </a:t>
            </a:r>
          </a:p>
        </p:txBody>
      </p:sp>
    </p:spTree>
    <p:extLst>
      <p:ext uri="{BB962C8B-B14F-4D97-AF65-F5344CB8AC3E}">
        <p14:creationId xmlns:p14="http://schemas.microsoft.com/office/powerpoint/2010/main" val="569139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39688"/>
            <a:ext cx="9144000" cy="1143000"/>
          </a:xfrm>
          <a:solidFill>
            <a:srgbClr val="FFFF00"/>
          </a:solidFill>
        </p:spPr>
        <p:txBody>
          <a:bodyPr>
            <a:normAutofit fontScale="90000"/>
          </a:bodyPr>
          <a:lstStyle/>
          <a:p>
            <a:pPr eaLnBrk="1" hangingPunct="1"/>
            <a:r>
              <a:rPr lang="de-DE" altLang="de-DE" smtClean="0"/>
              <a:t/>
            </a:r>
            <a:br>
              <a:rPr lang="de-DE" altLang="de-DE" smtClean="0"/>
            </a:br>
            <a:r>
              <a:rPr lang="de-DE" altLang="de-DE" smtClean="0">
                <a:solidFill>
                  <a:srgbClr val="000000"/>
                </a:solidFill>
              </a:rPr>
              <a:t>Angstkurve</a:t>
            </a:r>
            <a:r>
              <a:rPr lang="de-DE" altLang="de-DE" smtClean="0"/>
              <a:t>  </a:t>
            </a:r>
          </a:p>
        </p:txBody>
      </p:sp>
      <p:pic>
        <p:nvPicPr>
          <p:cNvPr id="26627" name="Picture 3" descr="msoD7F01"/>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t="50592"/>
          <a:stretch>
            <a:fillRect/>
          </a:stretch>
        </p:blipFill>
        <p:spPr>
          <a:xfrm>
            <a:off x="0" y="1196975"/>
            <a:ext cx="9144000" cy="5661025"/>
          </a:xfrm>
          <a:noFill/>
        </p:spPr>
      </p:pic>
    </p:spTree>
    <p:extLst>
      <p:ext uri="{BB962C8B-B14F-4D97-AF65-F5344CB8AC3E}">
        <p14:creationId xmlns:p14="http://schemas.microsoft.com/office/powerpoint/2010/main" val="321029682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eaLnBrk="1" hangingPunct="1"/>
            <a:endParaRPr lang="de-DE" altLang="de-DE" smtClean="0"/>
          </a:p>
        </p:txBody>
      </p:sp>
      <p:sp>
        <p:nvSpPr>
          <p:cNvPr id="87043" name="Rectangle 3"/>
          <p:cNvSpPr>
            <a:spLocks noGrp="1" noChangeArrowheads="1"/>
          </p:cNvSpPr>
          <p:nvPr>
            <p:ph type="body" idx="4294967295"/>
          </p:nvPr>
        </p:nvSpPr>
        <p:spPr/>
        <p:txBody>
          <a:bodyPr/>
          <a:lstStyle/>
          <a:p>
            <a:pPr eaLnBrk="1" hangingPunct="1">
              <a:buFontTx/>
              <a:buNone/>
            </a:pPr>
            <a:r>
              <a:rPr lang="de-DE" altLang="de-DE" smtClean="0"/>
              <a:t>	Über Unterlassung der motorischen oder kognitiven Vermeidungsreaktion (</a:t>
            </a:r>
            <a:r>
              <a:rPr lang="de-DE" altLang="de-DE" b="1" smtClean="0"/>
              <a:t>Reaktionsverhinderung)</a:t>
            </a:r>
            <a:r>
              <a:rPr lang="de-DE" altLang="de-DE" smtClean="0"/>
              <a:t> wird eine maximale Intensivierung der übrigen Reaktionsmuster induziert, und eine  Gewöhnung (Habituation) angestrebt.</a:t>
            </a:r>
          </a:p>
          <a:p>
            <a:pPr eaLnBrk="1" hangingPunct="1">
              <a:buFontTx/>
              <a:buNone/>
            </a:pPr>
            <a:endParaRPr lang="de-DE" altLang="de-DE" smtClean="0"/>
          </a:p>
        </p:txBody>
      </p:sp>
    </p:spTree>
    <p:extLst>
      <p:ext uri="{BB962C8B-B14F-4D97-AF65-F5344CB8AC3E}">
        <p14:creationId xmlns:p14="http://schemas.microsoft.com/office/powerpoint/2010/main" val="451923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334</Words>
  <Application>Microsoft Office PowerPoint</Application>
  <PresentationFormat>Bildschirmpräsentation (4:3)</PresentationFormat>
  <Paragraphs>83</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Basiscurriculum  Verhaltenstherapie 2  Methoden: Konfrontationsverfahren exemplarisch bei Angst- und Zwangstörungen</vt:lpstr>
      <vt:lpstr>PowerPoint-Präsentation</vt:lpstr>
      <vt:lpstr>(kognitiv-)  verhaltenstherapeutische Angstbehandlung</vt:lpstr>
      <vt:lpstr>Konfrontation</vt:lpstr>
      <vt:lpstr>Konfrontation</vt:lpstr>
      <vt:lpstr>Konfrontation</vt:lpstr>
      <vt:lpstr>Konfrontation</vt:lpstr>
      <vt:lpstr> Angstkurve  </vt:lpstr>
      <vt:lpstr>PowerPoint-Präsentation</vt:lpstr>
      <vt:lpstr>Graduiertes Vorgehen</vt:lpstr>
      <vt:lpstr>Massiertes Vorgehen:</vt:lpstr>
      <vt:lpstr>        Zwangsstörung: „Emotionsexposition“</vt:lpstr>
      <vt:lpstr>PowerPoint-Präsentation</vt:lpstr>
      <vt:lpstr>Exposition bei Zwangstörungen</vt:lpstr>
      <vt:lpstr>Exposition bei Zwangstörungen</vt:lpstr>
      <vt:lpstr>Exposition bei Zwangstörungen</vt:lpstr>
      <vt:lpstr>Motivation des Patienten im Vorfeld</vt:lpstr>
      <vt:lpstr>Motivation des Patienten im Vorfeld</vt:lpstr>
      <vt:lpstr>Ziele</vt:lpstr>
    </vt:vector>
  </TitlesOfParts>
  <Company>MUW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Basiscurriculum  Verhaltenstherapie 2  Methoden: Konfrontationsverfahren exemplarisch bei Angst- und Zwangstörungen</dc:title>
  <dc:creator>ITSC</dc:creator>
  <cp:lastModifiedBy>ITSC</cp:lastModifiedBy>
  <cp:revision>2</cp:revision>
  <cp:lastPrinted>2014-04-24T10:31:29Z</cp:lastPrinted>
  <dcterms:created xsi:type="dcterms:W3CDTF">2014-04-24T08:52:24Z</dcterms:created>
  <dcterms:modified xsi:type="dcterms:W3CDTF">2014-04-24T10:32:25Z</dcterms:modified>
</cp:coreProperties>
</file>